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notesMasterIdLst>
    <p:notesMasterId r:id="rId23"/>
  </p:notesMasterIdLst>
  <p:sldIdLst>
    <p:sldId id="315" r:id="rId2"/>
    <p:sldId id="280" r:id="rId3"/>
    <p:sldId id="283" r:id="rId4"/>
    <p:sldId id="303" r:id="rId5"/>
    <p:sldId id="287" r:id="rId6"/>
    <p:sldId id="308" r:id="rId7"/>
    <p:sldId id="310" r:id="rId8"/>
    <p:sldId id="311" r:id="rId9"/>
    <p:sldId id="288" r:id="rId10"/>
    <p:sldId id="312" r:id="rId11"/>
    <p:sldId id="292" r:id="rId12"/>
    <p:sldId id="293" r:id="rId13"/>
    <p:sldId id="307" r:id="rId14"/>
    <p:sldId id="309" r:id="rId15"/>
    <p:sldId id="305" r:id="rId16"/>
    <p:sldId id="318" r:id="rId17"/>
    <p:sldId id="313" r:id="rId18"/>
    <p:sldId id="316" r:id="rId19"/>
    <p:sldId id="314" r:id="rId20"/>
    <p:sldId id="304" r:id="rId21"/>
    <p:sldId id="2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BF7E69-A3B8-4D63-94C8-6DE617B4C827}">
          <p14:sldIdLst>
            <p14:sldId id="315"/>
            <p14:sldId id="280"/>
            <p14:sldId id="283"/>
            <p14:sldId id="303"/>
            <p14:sldId id="287"/>
            <p14:sldId id="308"/>
            <p14:sldId id="310"/>
            <p14:sldId id="311"/>
            <p14:sldId id="288"/>
            <p14:sldId id="312"/>
            <p14:sldId id="292"/>
            <p14:sldId id="293"/>
            <p14:sldId id="307"/>
            <p14:sldId id="309"/>
            <p14:sldId id="305"/>
            <p14:sldId id="318"/>
            <p14:sldId id="313"/>
            <p14:sldId id="316"/>
            <p14:sldId id="314"/>
            <p14:sldId id="304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ctor Grazi" initials="VG" lastIdx="2" clrIdx="0">
    <p:extLst>
      <p:ext uri="{19B8F6BF-5375-455C-9EA6-DF929625EA0E}">
        <p15:presenceInfo xmlns:p15="http://schemas.microsoft.com/office/powerpoint/2012/main" userId="8a0fa75b3d7108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1"/>
    <a:srgbClr val="F9975D"/>
    <a:srgbClr val="CCCCCC"/>
    <a:srgbClr val="5CFB0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97D53A-357D-4571-B09E-6885967B4257}" v="297" dt="2019-08-22T19:22:41.5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17" autoAdjust="0"/>
    <p:restoredTop sz="89239" autoAdjust="0"/>
  </p:normalViewPr>
  <p:slideViewPr>
    <p:cSldViewPr snapToGrid="0">
      <p:cViewPr varScale="1">
        <p:scale>
          <a:sx n="61" d="100"/>
          <a:sy n="61" d="100"/>
        </p:scale>
        <p:origin x="53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B0E0A-E2AD-41AB-B88A-DA4A35733868}" type="datetimeFigureOut">
              <a:rPr lang="en-US" smtClean="0"/>
              <a:t>11/23/2019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DAEC1-F32B-423A-9371-6E3B7B4A0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871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DAEC1-F32B-423A-9371-6E3B7B4A08E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90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AEC1-F32B-423A-9371-6E3B7B4A08E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all tasted the Kool-Aid of Microservices, and we are hooked to varying degrees. Microservices split function and development into pieces, which are independently scalable according to their load</a:t>
            </a:r>
          </a:p>
          <a:p>
            <a:r>
              <a:rPr lang="en-US" dirty="0"/>
              <a:t>Also, you can leverage polyglot teams for development, so you can have Java, or Node, or whatever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AEC1-F32B-423A-9371-6E3B7B4A08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16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You’ve built your 12 Factor microservices application, all tests pass with 95% coverage. Then you deploy to production, and </a:t>
            </a:r>
            <a:r>
              <a:rPr lang="en-US" sz="1200" dirty="0" err="1"/>
              <a:t>kapow</a:t>
            </a:r>
            <a:r>
              <a:rPr lang="en-US" sz="1200" dirty="0"/>
              <a:t>! Rollback!</a:t>
            </a:r>
          </a:p>
          <a:p>
            <a:r>
              <a:rPr lang="en-US" sz="1200" dirty="0"/>
              <a:t>What happened? – Well, your tests all passed but the consumers never tested their endpoints against the producer!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AEC1-F32B-423A-9371-6E3B7B4A08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DAEC1-F32B-423A-9371-6E3B7B4A08E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30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AEC1-F32B-423A-9371-6E3B7B4A08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97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AEC1-F32B-423A-9371-6E3B7B4A08E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85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DAEC1-F32B-423A-9371-6E3B7B4A08E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23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Explain that this step 1, the contract drives everything</a:t>
            </a:r>
          </a:p>
          <a:p>
            <a:endParaRPr lang="en-US" sz="1200" dirty="0" smtClean="0"/>
          </a:p>
          <a:p>
            <a:r>
              <a:rPr lang="en-US" sz="1200" dirty="0" smtClean="0"/>
              <a:t>The contracts reside in the provider side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DAEC1-F32B-423A-9371-6E3B7B4A08E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778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b="1" u="sng" dirty="0" smtClean="0">
                <a:solidFill>
                  <a:schemeClr val="bg1">
                    <a:lumMod val="50000"/>
                  </a:schemeClr>
                </a:solidFill>
              </a:rPr>
              <a:t>Workflow starts with Consumer: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Consumer’s job…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Notify Provider required change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Fork Provider repo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Change the contract –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Consumer-side tests will break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Modify implementation, get tests to pass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Create Merge Request for Contracts in Provider repo</a:t>
            </a:r>
          </a:p>
          <a:p>
            <a:pPr marL="0" indent="0">
              <a:buNone/>
            </a:pPr>
            <a:r>
              <a:rPr lang="en-US" sz="1400" b="1" u="sng" dirty="0" smtClean="0">
                <a:solidFill>
                  <a:schemeClr val="bg1">
                    <a:lumMod val="50000"/>
                  </a:schemeClr>
                </a:solidFill>
              </a:rPr>
              <a:t>Provider now takes over: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Provider’s job…</a:t>
            </a:r>
            <a:endParaRPr lang="en-US" sz="1400" b="1" u="sng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Merge new contracts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Tests will fail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Adjust provider implementation to get it to pass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Commit changes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Generate Contracts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Deploy new version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DAEC1-F32B-423A-9371-6E3B7B4A08E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11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FCC0A-67D6-470E-89A2-95AB9BBC0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FA19F5-54AB-46EC-8741-FA76E920E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3CC77-84EF-40F5-9060-80055A3FC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D131-2D24-4ED3-8BC2-47EB07397897}" type="datetimeFigureOut">
              <a:rPr lang="en-US" smtClean="0"/>
              <a:t>11/23/2019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8C65A-C2A2-4EA4-9E6D-A5A342CB5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1C923-C734-4D4D-B78F-2822DD2C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35CC-2A8A-4EA4-B8B0-6F8307F1A7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17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BFD4-4817-4213-BF20-62FB407AB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D044D-608C-4F0A-ACF1-FB64DCA0D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C3EFA-586B-44DD-A3D7-94697512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D131-2D24-4ED3-8BC2-47EB07397897}" type="datetimeFigureOut">
              <a:rPr lang="en-US" smtClean="0"/>
              <a:t>11/23/2019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26358-A2E5-4AE4-9755-ED060BF2C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BEE25-F468-4FFA-B9A2-5BAF078A4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35CC-2A8A-4EA4-B8B0-6F8307F1A7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205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D76357-16A7-4A71-8226-D7FC649AA4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BDFC1-EFFD-4741-9F7C-0D8883678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51E79-AB34-4E9B-81E8-C239D0F32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D131-2D24-4ED3-8BC2-47EB07397897}" type="datetimeFigureOut">
              <a:rPr lang="en-US" smtClean="0"/>
              <a:t>11/23/2019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0E728-0AF2-406A-94FC-359D4A5AF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334F1-8179-4773-B5D0-92DE5B1E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35CC-2A8A-4EA4-B8B0-6F8307F1A7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873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 31_Comple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10873108" y="6525344"/>
            <a:ext cx="979397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1780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8264C-94C1-4C72-8695-F8F7F33D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1C30E-B659-4C21-8911-DB7626219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771D8-0DEE-41AD-B480-A585BEB46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D131-2D24-4ED3-8BC2-47EB07397897}" type="datetimeFigureOut">
              <a:rPr lang="en-US" smtClean="0"/>
              <a:t>11/23/2019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D62BB-D545-49D3-A59C-A3E6EF6F6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92A7-77F5-4CF8-842B-5E8D9BC9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35CC-2A8A-4EA4-B8B0-6F8307F1A7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03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6057-F6CC-4472-93A1-BA64309D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142D6-1E22-4F79-BA9B-2585C919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C896A-820C-46D3-AF47-693BC40D1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D131-2D24-4ED3-8BC2-47EB07397897}" type="datetimeFigureOut">
              <a:rPr lang="en-US" smtClean="0"/>
              <a:t>11/23/2019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7AFE3-201E-486D-AEA2-E2D905989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DD636-C490-4BCC-A751-DE5A7156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35CC-2A8A-4EA4-B8B0-6F8307F1A7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5302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7B567-2F47-49B1-B836-5DF40F1C7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E53E-919D-43EC-A110-1FD40067A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B3F82-C824-42CF-B227-49AEAAC22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65D80-9309-4AD8-BCA3-B1FC6756D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D131-2D24-4ED3-8BC2-47EB07397897}" type="datetimeFigureOut">
              <a:rPr lang="en-US" smtClean="0"/>
              <a:t>11/23/2019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C1426-B653-4049-A3B2-6ADAEF4BD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571A7-CFFB-400A-B849-F58943F49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35CC-2A8A-4EA4-B8B0-6F8307F1A7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991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9107C-152A-440C-935E-F225CF71D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4D6DD-6585-4910-A422-C65ABA073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8EE57-DAF1-4B57-9CFF-E16FE1460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3A974-7AA9-433C-A5EA-201773F6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63B1B-EA4E-4E77-9ED9-560ED3B5B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7BF0B8-E779-4D42-AB51-44A58D900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D131-2D24-4ED3-8BC2-47EB07397897}" type="datetimeFigureOut">
              <a:rPr lang="en-US" smtClean="0"/>
              <a:t>11/23/2019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6A84A8-77D5-4B71-885A-7D38C912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5919E4-120A-4106-9F47-291683FDF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35CC-2A8A-4EA4-B8B0-6F8307F1A7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01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32B3-CA06-4A02-8BE1-B466D681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73B82B-0A7B-47C3-B95C-14F42A286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D131-2D24-4ED3-8BC2-47EB07397897}" type="datetimeFigureOut">
              <a:rPr lang="en-US" smtClean="0"/>
              <a:t>11/23/2019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76D106-EB6C-4BF0-958D-63CE9E727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C51E2-013F-4FD4-9B1C-ED1DF23F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35CC-2A8A-4EA4-B8B0-6F8307F1A7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815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DE19A1-C805-4589-A36D-71403B476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D131-2D24-4ED3-8BC2-47EB07397897}" type="datetimeFigureOut">
              <a:rPr lang="en-US" smtClean="0"/>
              <a:t>11/23/2019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0C40CF-7A8D-4961-89E6-1F69C8980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48D38-D71F-433B-8238-668E82F19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35CC-2A8A-4EA4-B8B0-6F8307F1A7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18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B54C9-DD5C-415D-A8DD-7C8B59619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B738A-C14A-4FEF-8EE5-796A84E3A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C5C2B8-3A21-4D29-8299-C5CF59C8A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864D1-8F6D-4D02-8A06-A4DE099A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D131-2D24-4ED3-8BC2-47EB07397897}" type="datetimeFigureOut">
              <a:rPr lang="en-US" smtClean="0"/>
              <a:t>11/23/2019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4C87B-DBCE-414E-B948-E97460EED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57B7B-8E86-4F85-86C0-8C553F85B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35CC-2A8A-4EA4-B8B0-6F8307F1A7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8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77DC0-771A-4490-ABC8-07743F647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70B65-9AC7-4142-891D-03EE8746DE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586EF-9159-4370-B134-360A88AB8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3D69A-9AC7-4EC4-9D63-3F05D94A6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D131-2D24-4ED3-8BC2-47EB07397897}" type="datetimeFigureOut">
              <a:rPr lang="en-US" smtClean="0"/>
              <a:t>11/23/2019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7C38B-5067-4E2E-98CA-D1722748C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584EC-FA47-4254-8D3D-797FE104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35CC-2A8A-4EA4-B8B0-6F8307F1A7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52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CA74F4-62A4-4D75-A3AC-1411AC477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E2269-8195-4755-8795-5AA002133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C67FF-E3F9-43E4-9605-3E54AE6A3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ED131-2D24-4ED3-8BC2-47EB07397897}" type="datetimeFigureOut">
              <a:rPr lang="en-US" smtClean="0"/>
              <a:t>11/23/2019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548E5-8267-46CF-8E03-19A7E38EB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DA0AD-9EB7-4EDF-860E-2B00BC62D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C35CC-2A8A-4EA4-B8B0-6F8307F1A7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37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Computer_n_screen.svg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emberstudio/7612033608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8" Type="http://schemas.openxmlformats.org/officeDocument/2006/relationships/hyperlink" Target="about:blank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about:blank" TargetMode="External"/><Relationship Id="rId5" Type="http://schemas.openxmlformats.org/officeDocument/2006/relationships/image" Target="../media/image2.jpg"/><Relationship Id="rId4" Type="http://schemas.openxmlformats.org/officeDocument/2006/relationships/hyperlink" Target="about:blank" TargetMode="External"/></Relationships>
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
<Relationships xmlns="http://schemas.openxmlformats.org/package/2006/relationships"><Relationship Id="rId8" Type="http://schemas.openxmlformats.org/officeDocument/2006/relationships/hyperlink" Target="about:blank" TargetMode="External"/><Relationship Id="rId3" Type="http://schemas.openxmlformats.org/officeDocument/2006/relationships/hyperlink" Target="about:blank" TargetMode="External"/><Relationship Id="rId7" Type="http://schemas.openxmlformats.org/officeDocument/2006/relationships/hyperlink" Target="about:blank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hyperlink" Target="about:blank" TargetMode="External"/><Relationship Id="rId11" Type="http://schemas.openxmlformats.org/officeDocument/2006/relationships/hyperlink" Target="about:blank" TargetMode="External"/><Relationship Id="rId5" Type="http://schemas.openxmlformats.org/officeDocument/2006/relationships/hyperlink" Target="about:blank" TargetMode="External"/><Relationship Id="rId10" Type="http://schemas.openxmlformats.org/officeDocument/2006/relationships/hyperlink" Target="about:blank" TargetMode="External"/><Relationship Id="rId4" Type="http://schemas.openxmlformats.org/officeDocument/2006/relationships/hyperlink" Target="about:blank" TargetMode="External"/><Relationship Id="rId9" Type="http://schemas.openxmlformats.org/officeDocument/2006/relationships/hyperlink" Target="about:blank" TargetMode="External"/></Relationships>

</file>

<file path=ppt/slides/_rels/slide3.xml.rels><?xml version="1.0" encoding="UTF-8" standalone="yes"?>
<Relationships xmlns="http://schemas.openxmlformats.org/package/2006/relationships"><Relationship Id="rId8" Type="http://schemas.openxmlformats.org/officeDocument/2006/relationships/hyperlink" Target="about:blank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12" Type="http://schemas.openxmlformats.org/officeDocument/2006/relationships/hyperlink" Target="about:blan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jpg"/><Relationship Id="rId5" Type="http://schemas.openxmlformats.org/officeDocument/2006/relationships/hyperlink" Target="about:blank" TargetMode="External"/><Relationship Id="rId10" Type="http://schemas.openxmlformats.org/officeDocument/2006/relationships/hyperlink" Target="about:blank" TargetMode="External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8" Type="http://schemas.openxmlformats.org/officeDocument/2006/relationships/hyperlink" Target="about:blank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about:blank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pixabay.com/en/computer-server-pc-hardware-159608/" TargetMode="External"/><Relationship Id="rId9" Type="http://schemas.openxmlformats.org/officeDocument/2006/relationships/image" Target="../media/image10.png"/></Relationships>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6946-9A37-4553-B5ED-A7361BCE1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>
                <a:latin typeface="Bodoni MT" panose="02070603080606020203" pitchFamily="18" charset="0"/>
              </a:rPr>
              <a:t>Consumer Driven Contracts</a:t>
            </a:r>
          </a:p>
          <a:p>
            <a:pPr marL="0" indent="0" algn="ctr">
              <a:buNone/>
            </a:pPr>
            <a:r>
              <a:rPr lang="en-US" sz="6000" dirty="0" smtClean="0">
                <a:latin typeface="Bodoni MT" panose="02070603080606020203" pitchFamily="18" charset="0"/>
              </a:rPr>
              <a:t>for Testing Services</a:t>
            </a:r>
            <a:endParaRPr lang="en-US" sz="6000" dirty="0">
              <a:latin typeface="Bodoni MT" panose="02070603080606020203" pitchFamily="18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899943" y="1688660"/>
            <a:ext cx="8392114" cy="4912404"/>
            <a:chOff x="1923729" y="1688660"/>
            <a:chExt cx="8392114" cy="4912404"/>
          </a:xfrm>
        </p:grpSpPr>
        <p:pic>
          <p:nvPicPr>
            <p:cNvPr id="7" name="Picture 6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8EA193D2-8E2F-4C0F-9460-F5477E6C9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6"/>
                </a:ext>
              </a:extLst>
            </a:blip>
            <a:srcRect l="68278" t="43785" b="1"/>
            <a:stretch/>
          </p:blipFill>
          <p:spPr>
            <a:xfrm>
              <a:off x="1923729" y="2578471"/>
              <a:ext cx="1631060" cy="2731224"/>
            </a:xfrm>
            <a:prstGeom prst="rect">
              <a:avLst/>
            </a:prstGeom>
          </p:spPr>
        </p:pic>
        <p:pic>
          <p:nvPicPr>
            <p:cNvPr id="8" name="Picture 7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D907CA3B-BEAE-4DA9-9DB7-CC21BB3A2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6"/>
                </a:ext>
              </a:extLst>
            </a:blip>
            <a:srcRect l="68278" t="-9840" b="57351"/>
            <a:stretch/>
          </p:blipFill>
          <p:spPr>
            <a:xfrm>
              <a:off x="4790810" y="1688660"/>
              <a:ext cx="1631060" cy="2550275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F265F89-A058-4C1E-B006-D690943878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9092" y="4672417"/>
              <a:ext cx="1499184" cy="11520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D15C034-FB6D-491A-8686-90930AAA3202}"/>
                </a:ext>
              </a:extLst>
            </p:cNvPr>
            <p:cNvCxnSpPr>
              <a:cxnSpLocks/>
            </p:cNvCxnSpPr>
            <p:nvPr/>
          </p:nvCxnSpPr>
          <p:spPr>
            <a:xfrm>
              <a:off x="3554789" y="4917369"/>
              <a:ext cx="1049394" cy="7819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D7CEEFB-13CA-4EAA-902F-5641EF7C93D1}"/>
                </a:ext>
              </a:extLst>
            </p:cNvPr>
            <p:cNvCxnSpPr>
              <a:cxnSpLocks/>
            </p:cNvCxnSpPr>
            <p:nvPr/>
          </p:nvCxnSpPr>
          <p:spPr>
            <a:xfrm>
              <a:off x="5606339" y="4121856"/>
              <a:ext cx="0" cy="7955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2C684D-9C64-4CA3-9F26-9BC2995BE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5144" y="2996653"/>
              <a:ext cx="1254950" cy="636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566C933-A1A0-4F61-AB8F-301CE001313D}"/>
                </a:ext>
              </a:extLst>
            </p:cNvPr>
            <p:cNvCxnSpPr>
              <a:cxnSpLocks/>
            </p:cNvCxnSpPr>
            <p:nvPr/>
          </p:nvCxnSpPr>
          <p:spPr>
            <a:xfrm>
              <a:off x="6587317" y="3032103"/>
              <a:ext cx="1932019" cy="850232"/>
            </a:xfrm>
            <a:prstGeom prst="straightConnector1">
              <a:avLst/>
            </a:prstGeom>
            <a:ln>
              <a:headEnd type="none" w="med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836D8DE6-B0D1-4796-973F-E9171BE96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8"/>
                </a:ext>
              </a:extLst>
            </a:blip>
            <a:stretch>
              <a:fillRect/>
            </a:stretch>
          </p:blipFill>
          <p:spPr>
            <a:xfrm>
              <a:off x="4680094" y="4687888"/>
              <a:ext cx="1852491" cy="1913176"/>
            </a:xfrm>
            <a:prstGeom prst="rect">
              <a:avLst/>
            </a:prstGeom>
          </p:spPr>
        </p:pic>
        <p:pic>
          <p:nvPicPr>
            <p:cNvPr id="18" name="Picture 17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8EA193D2-8E2F-4C0F-9460-F5477E6C9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6"/>
                </a:ext>
              </a:extLst>
            </a:blip>
            <a:srcRect l="68278" t="43785" b="1"/>
            <a:stretch/>
          </p:blipFill>
          <p:spPr>
            <a:xfrm>
              <a:off x="8684783" y="2641815"/>
              <a:ext cx="1631060" cy="2731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174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B750100-0937-48D4-99F1-E73BDA65D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2273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5695"/>
            <a:ext cx="10515600" cy="680223"/>
          </a:xfrm>
        </p:spPr>
        <p:txBody>
          <a:bodyPr>
            <a:noAutofit/>
          </a:bodyPr>
          <a:lstStyle/>
          <a:p>
            <a:r>
              <a:rPr lang="en-US" dirty="0" smtClean="0"/>
              <a:t>Consumer Driven Contracts - </a:t>
            </a:r>
            <a:r>
              <a:rPr lang="en-US" dirty="0"/>
              <a:t>Contracts </a:t>
            </a:r>
            <a:r>
              <a:rPr lang="en-US" dirty="0" smtClean="0"/>
              <a:t>Live </a:t>
            </a:r>
            <a:r>
              <a:rPr lang="en-US" dirty="0"/>
              <a:t>in the </a:t>
            </a:r>
            <a:r>
              <a:rPr lang="en-US" i="1" dirty="0"/>
              <a:t>Provider</a:t>
            </a:r>
            <a:r>
              <a:rPr lang="en-US" dirty="0"/>
              <a:t> </a:t>
            </a:r>
            <a:r>
              <a:rPr lang="en-US" dirty="0" smtClean="0"/>
              <a:t>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22157"/>
            <a:ext cx="11836400" cy="5288243"/>
          </a:xfrm>
        </p:spPr>
        <p:txBody>
          <a:bodyPr lIns="91440" rIns="0" numCol="2">
            <a:noAutofit/>
          </a:bodyPr>
          <a:lstStyle/>
          <a:p>
            <a:pPr marL="0" indent="0">
              <a:buNone/>
            </a:pPr>
            <a:r>
              <a:rPr lang="en-US" sz="3200" b="1" u="sng" dirty="0" smtClean="0">
                <a:solidFill>
                  <a:schemeClr val="bg1">
                    <a:lumMod val="50000"/>
                  </a:schemeClr>
                </a:solidFill>
              </a:rPr>
              <a:t>Workflow starts with Consumer: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Consumer’s job…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Notify Provider required change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Fork Provider repo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Change the contract –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Consumer-side tests will break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Modify implementation, get tests to pass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Create Merge Request for Contracts in Provider repo</a:t>
            </a:r>
          </a:p>
          <a:p>
            <a:pPr marL="0" indent="0">
              <a:buNone/>
            </a:pPr>
            <a:r>
              <a:rPr lang="en-US" sz="3200" b="1" u="sng" dirty="0" smtClean="0">
                <a:solidFill>
                  <a:schemeClr val="bg1">
                    <a:lumMod val="50000"/>
                  </a:schemeClr>
                </a:solidFill>
              </a:rPr>
              <a:t>Provider now takes over: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Provider’s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job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en-US" sz="3200" b="1" u="sng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Merge new contracts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Tests will fail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Adjust provider implementation to get it to pass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Commit changes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Generate Contracts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Deploy new version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101536" y="1429789"/>
            <a:ext cx="0" cy="52370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-5453954" y="1075918"/>
            <a:ext cx="44776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Make this into an animation showing each step in squares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7421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1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1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1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1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1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1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B750100-0937-48D4-99F1-E73BDA65D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2273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8CAED-C1C9-4F61-8C35-704556599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972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Consumer Driven Contracts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83842-4A34-44F5-A9F3-E0C5E78F9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72" y="822041"/>
            <a:ext cx="11917657" cy="4635636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TDD approach, where contracts are shared by consumers &amp; providers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Consumer writes a (failing) test that exercises the call to the provider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Consumer forks a local copy of the provider project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Consumer defines contracts in the provider project, to generate stubs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Consumer creates a 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merge 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request to share the contract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Provider side automatically generates provider verification tests, which will fail, (since the functionality is not yet implemented)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Provider makes the tests pass by implementing the new functionality 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By sharing contracts, we are guaranteed there will never be an impedance mismatch between the client and the provider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Provides current feedback, without setting up new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100392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FBF336-3346-424F-A282-B51AA47D4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234EC9-DF58-4B8D-89C3-EC1CCE0F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Cloud Contract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7D0E7-E82E-4CA0-A1AC-5550E006E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825625"/>
            <a:ext cx="11567160" cy="435133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Groovy-based DSL for defining shared contracts</a:t>
            </a:r>
          </a:p>
          <a:p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On Consumer side, automatically generates stubs for consumer testing</a:t>
            </a:r>
          </a:p>
          <a:p>
            <a:pPr lvl="1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Stub-runner plugin downloads and executes the provider APIs</a:t>
            </a:r>
          </a:p>
          <a:p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On Provider side, automatically generates contract verification 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8C81C-E919-4223-8C01-31A4DD66C4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95000"/>
          </a:blip>
          <a:srcRect t="-3061" b="4177"/>
          <a:stretch/>
        </p:blipFill>
        <p:spPr>
          <a:xfrm>
            <a:off x="-191504" y="-2114499"/>
            <a:ext cx="11850795" cy="10049030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E32C4C44-F5F4-4949-AA41-49B8BEE1B425}"/>
              </a:ext>
            </a:extLst>
          </p:cNvPr>
          <p:cNvSpPr/>
          <p:nvPr/>
        </p:nvSpPr>
        <p:spPr>
          <a:xfrm rot="21420489">
            <a:off x="-419916" y="2891342"/>
            <a:ext cx="12381471" cy="5193526"/>
          </a:xfrm>
          <a:custGeom>
            <a:avLst/>
            <a:gdLst>
              <a:gd name="connsiteX0" fmla="*/ 0 w 12381471"/>
              <a:gd name="connsiteY0" fmla="*/ 3188043 h 4992129"/>
              <a:gd name="connsiteX1" fmla="*/ 1507525 w 12381471"/>
              <a:gd name="connsiteY1" fmla="*/ 0 h 4992129"/>
              <a:gd name="connsiteX2" fmla="*/ 12356757 w 12381471"/>
              <a:gd name="connsiteY2" fmla="*/ 1161535 h 4992129"/>
              <a:gd name="connsiteX3" fmla="*/ 12381471 w 12381471"/>
              <a:gd name="connsiteY3" fmla="*/ 4992129 h 4992129"/>
              <a:gd name="connsiteX4" fmla="*/ 0 w 12381471"/>
              <a:gd name="connsiteY4" fmla="*/ 3188043 h 499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1471" h="4992129">
                <a:moveTo>
                  <a:pt x="0" y="3188043"/>
                </a:moveTo>
                <a:lnTo>
                  <a:pt x="1507525" y="0"/>
                </a:lnTo>
                <a:lnTo>
                  <a:pt x="12356757" y="1161535"/>
                </a:lnTo>
                <a:lnTo>
                  <a:pt x="12381471" y="4992129"/>
                </a:lnTo>
                <a:lnTo>
                  <a:pt x="0" y="3188043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eeform: Shape 12">
            <a:extLst>
              <a:ext uri="{FF2B5EF4-FFF2-40B4-BE49-F238E27FC236}">
                <a16:creationId xmlns:a16="http://schemas.microsoft.com/office/drawing/2014/main" id="{672A5BB2-2843-4D5A-A555-2915E91D6501}"/>
              </a:ext>
            </a:extLst>
          </p:cNvPr>
          <p:cNvSpPr/>
          <p:nvPr/>
        </p:nvSpPr>
        <p:spPr>
          <a:xfrm rot="21422953">
            <a:off x="1059615" y="222501"/>
            <a:ext cx="7809470" cy="3044189"/>
          </a:xfrm>
          <a:custGeom>
            <a:avLst/>
            <a:gdLst>
              <a:gd name="connsiteX0" fmla="*/ 123568 w 7809470"/>
              <a:gd name="connsiteY0" fmla="*/ 2619632 h 3163329"/>
              <a:gd name="connsiteX1" fmla="*/ 0 w 7809470"/>
              <a:gd name="connsiteY1" fmla="*/ 2619632 h 3163329"/>
              <a:gd name="connsiteX2" fmla="*/ 1210962 w 7809470"/>
              <a:gd name="connsiteY2" fmla="*/ 0 h 3163329"/>
              <a:gd name="connsiteX3" fmla="*/ 7809470 w 7809470"/>
              <a:gd name="connsiteY3" fmla="*/ 49427 h 3163329"/>
              <a:gd name="connsiteX4" fmla="*/ 6944497 w 7809470"/>
              <a:gd name="connsiteY4" fmla="*/ 3163329 h 3163329"/>
              <a:gd name="connsiteX5" fmla="*/ 123568 w 7809470"/>
              <a:gd name="connsiteY5" fmla="*/ 2619632 h 316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09470" h="3163329">
                <a:moveTo>
                  <a:pt x="123568" y="2619632"/>
                </a:moveTo>
                <a:lnTo>
                  <a:pt x="0" y="2619632"/>
                </a:lnTo>
                <a:lnTo>
                  <a:pt x="1210962" y="0"/>
                </a:lnTo>
                <a:lnTo>
                  <a:pt x="7809470" y="49427"/>
                </a:lnTo>
                <a:lnTo>
                  <a:pt x="6944497" y="3163329"/>
                </a:lnTo>
                <a:lnTo>
                  <a:pt x="123568" y="2619632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: Shape 13">
            <a:extLst>
              <a:ext uri="{FF2B5EF4-FFF2-40B4-BE49-F238E27FC236}">
                <a16:creationId xmlns:a16="http://schemas.microsoft.com/office/drawing/2014/main" id="{A840ECD9-FB85-46D9-9A22-32597A593039}"/>
              </a:ext>
            </a:extLst>
          </p:cNvPr>
          <p:cNvSpPr/>
          <p:nvPr/>
        </p:nvSpPr>
        <p:spPr>
          <a:xfrm>
            <a:off x="1729946" y="4967415"/>
            <a:ext cx="10330249" cy="1482811"/>
          </a:xfrm>
          <a:custGeom>
            <a:avLst/>
            <a:gdLst>
              <a:gd name="connsiteX0" fmla="*/ 98854 w 9020433"/>
              <a:gd name="connsiteY0" fmla="*/ 0 h 1482811"/>
              <a:gd name="connsiteX1" fmla="*/ 9020433 w 9020433"/>
              <a:gd name="connsiteY1" fmla="*/ 889687 h 1482811"/>
              <a:gd name="connsiteX2" fmla="*/ 8971006 w 9020433"/>
              <a:gd name="connsiteY2" fmla="*/ 1482811 h 1482811"/>
              <a:gd name="connsiteX3" fmla="*/ 0 w 9020433"/>
              <a:gd name="connsiteY3" fmla="*/ 444843 h 1482811"/>
              <a:gd name="connsiteX4" fmla="*/ 98854 w 9020433"/>
              <a:gd name="connsiteY4" fmla="*/ 0 h 1482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0433" h="1482811">
                <a:moveTo>
                  <a:pt x="98854" y="0"/>
                </a:moveTo>
                <a:lnTo>
                  <a:pt x="9020433" y="889687"/>
                </a:lnTo>
                <a:lnTo>
                  <a:pt x="8971006" y="1482811"/>
                </a:lnTo>
                <a:lnTo>
                  <a:pt x="0" y="444843"/>
                </a:lnTo>
                <a:lnTo>
                  <a:pt x="98854" y="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6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C487E2-9B65-4727-BFDF-83B470FC9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149" b="37534"/>
          <a:stretch/>
        </p:blipFill>
        <p:spPr>
          <a:xfrm>
            <a:off x="0" y="1468941"/>
            <a:ext cx="10141121" cy="53890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60B601-0917-4916-A9BD-E782AB0F35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36" b="49102"/>
          <a:stretch/>
        </p:blipFill>
        <p:spPr>
          <a:xfrm>
            <a:off x="1" y="2125362"/>
            <a:ext cx="8390042" cy="47678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D002252F-EEA7-4D3B-8F1E-CE72EF9AB8BE}"/>
              </a:ext>
            </a:extLst>
          </p:cNvPr>
          <p:cNvSpPr/>
          <p:nvPr/>
        </p:nvSpPr>
        <p:spPr>
          <a:xfrm>
            <a:off x="2545492" y="4653202"/>
            <a:ext cx="7642993" cy="1871163"/>
          </a:xfrm>
          <a:prstGeom prst="parallelogram">
            <a:avLst>
              <a:gd name="adj" fmla="val 58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E8E379FB-D907-4919-BEAF-1324C0B636AC}"/>
              </a:ext>
            </a:extLst>
          </p:cNvPr>
          <p:cNvSpPr/>
          <p:nvPr/>
        </p:nvSpPr>
        <p:spPr>
          <a:xfrm>
            <a:off x="6096000" y="1659924"/>
            <a:ext cx="5815914" cy="1552833"/>
          </a:xfrm>
          <a:prstGeom prst="parallelogram">
            <a:avLst>
              <a:gd name="adj" fmla="val 58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1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59259E-6 L 0.30169 -0.2951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1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2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4393226-EFA0-48E0-B544-58D913CB2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" y="-72284"/>
            <a:ext cx="12050319" cy="156658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validate_shouldNotIncreaseCreditLimitIfNoAvailableCredit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given:</a:t>
            </a:r>
            <a:b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MockMvcRequestSpecification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request =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.header(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.body(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"{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currentCreditLine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:100000.0,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increaseAmount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:1099000.0,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clientId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:2}"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when:</a:t>
            </a:r>
            <a:b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ResponseOptions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response =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().spec(request)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.post(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"/request-credit-increase"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then:</a:t>
            </a:r>
            <a:b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response.statusCode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response.header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)).matches(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"application/json.*"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and:</a:t>
            </a:r>
            <a:b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DocumentContext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parsedJson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JsonPath.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parse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response.getBody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asString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assertThatJson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parsedJson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).field(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"['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increaseAmount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']"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assertThatJson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parsedJson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).field(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"['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clientId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']"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assertThatJson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parsedJson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).field(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"['date']"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).matches(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d)-(0[1-9]|1[012])-(0[1-9]|[12][0-9]|3[01])"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assertThatJson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parsedJson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).field(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"['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denialReason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']"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"Credit line has reached its max. Available: 900000.0"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2C9087-429F-44E0-A79E-B3480E45EA6A}"/>
              </a:ext>
            </a:extLst>
          </p:cNvPr>
          <p:cNvSpPr/>
          <p:nvPr/>
        </p:nvSpPr>
        <p:spPr>
          <a:xfrm>
            <a:off x="88116" y="2512542"/>
            <a:ext cx="12015769" cy="1318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23B6E-EC42-4DD6-ABF0-9D410A68D9D7}"/>
              </a:ext>
            </a:extLst>
          </p:cNvPr>
          <p:cNvSpPr/>
          <p:nvPr/>
        </p:nvSpPr>
        <p:spPr>
          <a:xfrm>
            <a:off x="88116" y="5141442"/>
            <a:ext cx="12015769" cy="16768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8EA815-DDA8-4BD9-807D-0BA992EA6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949" y="25726"/>
            <a:ext cx="5671425" cy="783063"/>
          </a:xfr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Provider </a:t>
            </a:r>
            <a:r>
              <a:rPr lang="en-US" dirty="0"/>
              <a:t>Generated Test</a:t>
            </a:r>
          </a:p>
        </p:txBody>
      </p:sp>
    </p:spTree>
    <p:extLst>
      <p:ext uri="{BB962C8B-B14F-4D97-AF65-F5344CB8AC3E}">
        <p14:creationId xmlns:p14="http://schemas.microsoft.com/office/powerpoint/2010/main" val="390329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6C93B65-EBEE-4B67-93EB-2FAC740D92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712AF-FABB-4D6C-8C89-5D5DA2F3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Automated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09F5E-E985-4AB0-BFE6-056E9BD8F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649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Both consumer and provider tests are executed against the same contract every time they run a build.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A breaking change on either side will automatically fail the build on the other side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Development is coordinated, in a TDD fashion…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C</a:t>
            </a:r>
            <a:r>
              <a:rPr lang="en-US" sz="3600" dirty="0" smtClean="0">
                <a:solidFill>
                  <a:schemeClr val="bg2">
                    <a:lumMod val="75000"/>
                  </a:schemeClr>
                </a:solidFill>
              </a:rPr>
              <a:t>hange consumer</a:t>
            </a: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, break the build on the provider, fix the implementation on the provider, get the tests to pass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229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6345578" y="2108796"/>
            <a:ext cx="2257926" cy="6289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anchor="ctr" anchorCtr="0">
            <a:spAutoFit/>
          </a:bodyPr>
          <a:lstStyle/>
          <a:p>
            <a:r>
              <a:rPr lang="en-US" sz="2400" dirty="0"/>
              <a:t>7. Create Merge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Request</a:t>
            </a:r>
            <a:endParaRPr lang="en-US" sz="2400" dirty="0"/>
          </a:p>
        </p:txBody>
      </p:sp>
      <p:pic>
        <p:nvPicPr>
          <p:cNvPr id="1034" name="Picture 10" descr="C:\Users\vgrazi\AppData\Local\Temp\SNAGHTML1b7e382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283" y="1791440"/>
            <a:ext cx="2170145" cy="9508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C:\Users\vgrazi\AppData\Local\Temp\SNAGHTML1b7e382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282" y="1810075"/>
            <a:ext cx="2170145" cy="9508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vgrazi\AppData\Local\Temp\SNAGHTML1b84ead7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FF9"/>
              </a:clrFrom>
              <a:clrTo>
                <a:srgbClr val="FEFF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2208021" y="2266849"/>
            <a:ext cx="1740221" cy="163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2467" y="215930"/>
            <a:ext cx="2120979" cy="4831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r>
              <a:rPr lang="en-US" sz="2800" dirty="0"/>
              <a:t>Consumer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71490" y="250525"/>
            <a:ext cx="1288670" cy="1343016"/>
            <a:chOff x="801858" y="1095941"/>
            <a:chExt cx="931692" cy="970984"/>
          </a:xfrm>
        </p:grpSpPr>
        <p:pic>
          <p:nvPicPr>
            <p:cNvPr id="1026" name="Picture 2" descr="Image result for phone call&quot;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421" b="50289"/>
            <a:stretch/>
          </p:blipFill>
          <p:spPr bwMode="auto">
            <a:xfrm>
              <a:off x="801858" y="1095941"/>
              <a:ext cx="836442" cy="923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reeform 10"/>
            <p:cNvSpPr/>
            <p:nvPr/>
          </p:nvSpPr>
          <p:spPr bwMode="auto">
            <a:xfrm>
              <a:off x="1419225" y="1552575"/>
              <a:ext cx="314325" cy="514350"/>
            </a:xfrm>
            <a:custGeom>
              <a:avLst/>
              <a:gdLst>
                <a:gd name="connsiteX0" fmla="*/ 266700 w 314325"/>
                <a:gd name="connsiteY0" fmla="*/ 0 h 514350"/>
                <a:gd name="connsiteX1" fmla="*/ 0 w 314325"/>
                <a:gd name="connsiteY1" fmla="*/ 514350 h 514350"/>
                <a:gd name="connsiteX2" fmla="*/ 314325 w 314325"/>
                <a:gd name="connsiteY2" fmla="*/ 495300 h 514350"/>
                <a:gd name="connsiteX3" fmla="*/ 266700 w 314325"/>
                <a:gd name="connsiteY3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514350">
                  <a:moveTo>
                    <a:pt x="266700" y="0"/>
                  </a:moveTo>
                  <a:lnTo>
                    <a:pt x="0" y="514350"/>
                  </a:lnTo>
                  <a:lnTo>
                    <a:pt x="314325" y="4953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 dirty="0" err="1">
                <a:latin typeface="Arial" charset="0"/>
              </a:endParaRPr>
            </a:p>
          </p:txBody>
        </p:sp>
      </p:grpSp>
      <p:pic>
        <p:nvPicPr>
          <p:cNvPr id="32" name="Picture 10" descr="C:\Users\vgrazi\AppData\Local\Temp\SNAGHTML1b7e382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989" y="1901081"/>
            <a:ext cx="2077182" cy="9100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/>
          <p:nvPr/>
        </p:nvCxnSpPr>
        <p:spPr bwMode="auto">
          <a:xfrm>
            <a:off x="3160160" y="881851"/>
            <a:ext cx="6447540" cy="0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arrow" w="lg" len="lg"/>
          </a:ln>
          <a:effectLst/>
        </p:spPr>
      </p:cxnSp>
      <p:pic>
        <p:nvPicPr>
          <p:cNvPr id="39" name="Picture 2" descr="C:\Users\vgrazi\AppData\Local\Temp\SNAGHTML1b9f16d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65" y="4717192"/>
            <a:ext cx="2271041" cy="9562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3565935" y="468707"/>
            <a:ext cx="4484497" cy="3267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anchor="ctr" anchorCtr="0">
            <a:spAutoFit/>
          </a:bodyPr>
          <a:lstStyle/>
          <a:p>
            <a:r>
              <a:rPr lang="en-US" sz="2400" dirty="0" smtClean="0"/>
              <a:t>1. Notify </a:t>
            </a:r>
            <a:r>
              <a:rPr lang="en-US" sz="2400" dirty="0"/>
              <a:t>Provider </a:t>
            </a:r>
            <a:r>
              <a:rPr lang="en-US" sz="2400" dirty="0" smtClean="0"/>
              <a:t>change required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3989555" y="3910850"/>
            <a:ext cx="2285596" cy="362509"/>
            <a:chOff x="6176963" y="4862513"/>
            <a:chExt cx="3495674" cy="554435"/>
          </a:xfrm>
        </p:grpSpPr>
        <p:grpSp>
          <p:nvGrpSpPr>
            <p:cNvPr id="2" name="Group 1"/>
            <p:cNvGrpSpPr/>
            <p:nvPr/>
          </p:nvGrpSpPr>
          <p:grpSpPr>
            <a:xfrm>
              <a:off x="6176963" y="4862513"/>
              <a:ext cx="1824037" cy="554435"/>
              <a:chOff x="6176963" y="4862513"/>
              <a:chExt cx="1824037" cy="554435"/>
            </a:xfrm>
          </p:grpSpPr>
          <p:pic>
            <p:nvPicPr>
              <p:cNvPr id="23" name="Picture 24" descr="C:\Users\vgrazi\AppData\Local\Temp\SNAGHTML1b993905.PNG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26" t="14501" r="48" b="49007"/>
              <a:stretch/>
            </p:blipFill>
            <p:spPr bwMode="auto">
              <a:xfrm>
                <a:off x="6176963" y="4862513"/>
                <a:ext cx="1824037" cy="295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4" descr="C:\Users\vgrazi\AppData\Local\Temp\SNAGHTML1b993905.PNG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26" t="14501" r="48" b="49007"/>
              <a:stretch/>
            </p:blipFill>
            <p:spPr bwMode="auto">
              <a:xfrm>
                <a:off x="6176963" y="5121673"/>
                <a:ext cx="1824037" cy="295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7848600" y="4862513"/>
              <a:ext cx="1824037" cy="554435"/>
              <a:chOff x="6176963" y="4862513"/>
              <a:chExt cx="1824037" cy="554435"/>
            </a:xfrm>
          </p:grpSpPr>
          <p:pic>
            <p:nvPicPr>
              <p:cNvPr id="28" name="Picture 24" descr="C:\Users\vgrazi\AppData\Local\Temp\SNAGHTML1b993905.PNG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26" t="14501" r="48" b="49007"/>
              <a:stretch/>
            </p:blipFill>
            <p:spPr bwMode="auto">
              <a:xfrm>
                <a:off x="6176963" y="4862513"/>
                <a:ext cx="1824037" cy="295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9" descr="C:\Users\vgrazi\AppData\Local\Temp\SNAGHTML1b993905.PNG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26" t="14501" r="48" b="49007"/>
              <a:stretch/>
            </p:blipFill>
            <p:spPr bwMode="auto">
              <a:xfrm>
                <a:off x="6176963" y="5121673"/>
                <a:ext cx="1824037" cy="295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30" name="Picture 6" descr="C:\Users\vgrazi\AppData\Local\Temp\SNAGHTML2188108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05" y="5571512"/>
            <a:ext cx="1988369" cy="10903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vgrazi\AppData\Local\Temp\SNAGHTML21931c6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82" y="4231857"/>
            <a:ext cx="2012898" cy="9020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/>
          <p:cNvGrpSpPr/>
          <p:nvPr/>
        </p:nvGrpSpPr>
        <p:grpSpPr>
          <a:xfrm>
            <a:off x="9317666" y="3380238"/>
            <a:ext cx="2285596" cy="362509"/>
            <a:chOff x="6176963" y="4862513"/>
            <a:chExt cx="3495674" cy="554435"/>
          </a:xfrm>
        </p:grpSpPr>
        <p:grpSp>
          <p:nvGrpSpPr>
            <p:cNvPr id="55" name="Group 54"/>
            <p:cNvGrpSpPr/>
            <p:nvPr/>
          </p:nvGrpSpPr>
          <p:grpSpPr>
            <a:xfrm>
              <a:off x="6176963" y="4862513"/>
              <a:ext cx="1824037" cy="554435"/>
              <a:chOff x="6176963" y="4862513"/>
              <a:chExt cx="1824037" cy="554435"/>
            </a:xfrm>
          </p:grpSpPr>
          <p:pic>
            <p:nvPicPr>
              <p:cNvPr id="59" name="Picture 24" descr="C:\Users\vgrazi\AppData\Local\Temp\SNAGHTML1b993905.PNG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26" t="14501" r="48" b="49007"/>
              <a:stretch/>
            </p:blipFill>
            <p:spPr bwMode="auto">
              <a:xfrm>
                <a:off x="6176963" y="4862513"/>
                <a:ext cx="1824037" cy="295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59" descr="C:\Users\vgrazi\AppData\Local\Temp\SNAGHTML1b993905.PNG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26" t="14501" r="48" b="49007"/>
              <a:stretch/>
            </p:blipFill>
            <p:spPr bwMode="auto">
              <a:xfrm>
                <a:off x="6176963" y="5121673"/>
                <a:ext cx="1824037" cy="295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6" name="Group 55"/>
            <p:cNvGrpSpPr/>
            <p:nvPr/>
          </p:nvGrpSpPr>
          <p:grpSpPr>
            <a:xfrm>
              <a:off x="7848600" y="4862513"/>
              <a:ext cx="1824037" cy="554435"/>
              <a:chOff x="6176963" y="4862513"/>
              <a:chExt cx="1824037" cy="554435"/>
            </a:xfrm>
          </p:grpSpPr>
          <p:pic>
            <p:nvPicPr>
              <p:cNvPr id="57" name="Picture 24" descr="C:\Users\vgrazi\AppData\Local\Temp\SNAGHTML1b993905.PNG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26" t="14501" r="48" b="49007"/>
              <a:stretch/>
            </p:blipFill>
            <p:spPr bwMode="auto">
              <a:xfrm>
                <a:off x="6176963" y="4862513"/>
                <a:ext cx="1824037" cy="295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57" descr="C:\Users\vgrazi\AppData\Local\Temp\SNAGHTML1b993905.PNG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26" t="14501" r="48" b="49007"/>
              <a:stretch/>
            </p:blipFill>
            <p:spPr bwMode="auto">
              <a:xfrm>
                <a:off x="6176963" y="5121673"/>
                <a:ext cx="1824037" cy="295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61" name="Picture 8" descr="C:\Users\vgrazi\AppData\Local\Temp\SNAGHTML21931c6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115" y="4207691"/>
            <a:ext cx="2538112" cy="11374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rved Down Arrow 9"/>
          <p:cNvSpPr/>
          <p:nvPr/>
        </p:nvSpPr>
        <p:spPr>
          <a:xfrm>
            <a:off x="6148565" y="1609024"/>
            <a:ext cx="2522287" cy="61808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Picture 16" descr="C:\Users\vgrazi\AppData\Local\Temp\SNAGHTML21b4487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840" y="1676241"/>
            <a:ext cx="1761094" cy="136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C:\Users\vgrazi\AppData\Local\Temp\SNAGHTML2188108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833" y="5652508"/>
            <a:ext cx="1988369" cy="10903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6" descr="C:\Users\vgrazi\AppData\Local\Temp\SNAGHTML21b4487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73" y="4144156"/>
            <a:ext cx="1761094" cy="136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urved Down Arrow 71"/>
          <p:cNvSpPr/>
          <p:nvPr/>
        </p:nvSpPr>
        <p:spPr>
          <a:xfrm rot="9939356">
            <a:off x="6199064" y="5398536"/>
            <a:ext cx="1672218" cy="61808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39674" y="1451812"/>
            <a:ext cx="2805448" cy="2522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anchor="ctr" anchorCtr="0">
            <a:spAutoFit/>
          </a:bodyPr>
          <a:lstStyle/>
          <a:p>
            <a:r>
              <a:rPr lang="en-US" sz="2400" dirty="0"/>
              <a:t>2. Fork Provider repo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882326" y="1143224"/>
            <a:ext cx="3004477" cy="3494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anchor="ctr" anchorCtr="0">
            <a:spAutoFit/>
          </a:bodyPr>
          <a:lstStyle/>
          <a:p>
            <a:r>
              <a:rPr lang="en-US" sz="2400" dirty="0"/>
              <a:t>3. Change the contract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848941" y="3513448"/>
            <a:ext cx="3793411" cy="3153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anchor="ctr" anchorCtr="0">
            <a:spAutoFit/>
          </a:bodyPr>
          <a:lstStyle/>
          <a:p>
            <a:r>
              <a:rPr lang="en-US" sz="2400" dirty="0"/>
              <a:t>4. </a:t>
            </a:r>
            <a:r>
              <a:rPr lang="en-US" sz="2400" dirty="0" smtClean="0"/>
              <a:t>Consumer tests </a:t>
            </a:r>
            <a:r>
              <a:rPr lang="en-US" sz="2400" dirty="0"/>
              <a:t>will break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29975" y="3822970"/>
            <a:ext cx="3448316" cy="3494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anchor="ctr" anchorCtr="0">
            <a:spAutoFit/>
          </a:bodyPr>
          <a:lstStyle/>
          <a:p>
            <a:r>
              <a:rPr lang="en-US" sz="2400" dirty="0"/>
              <a:t>5. Modify implementation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11749" y="5257557"/>
            <a:ext cx="2545633" cy="2887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anchor="ctr" anchorCtr="0">
            <a:spAutoFit/>
          </a:bodyPr>
          <a:lstStyle/>
          <a:p>
            <a:r>
              <a:rPr lang="en-US" sz="2400" dirty="0"/>
              <a:t>6. Get tests to pass</a:t>
            </a:r>
          </a:p>
        </p:txBody>
      </p:sp>
      <p:sp>
        <p:nvSpPr>
          <p:cNvPr id="82" name="Rectangle 81"/>
          <p:cNvSpPr/>
          <p:nvPr/>
        </p:nvSpPr>
        <p:spPr>
          <a:xfrm>
            <a:off x="8974481" y="2942049"/>
            <a:ext cx="3148747" cy="3153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anchor="ctr" anchorCtr="0">
            <a:spAutoFit/>
          </a:bodyPr>
          <a:lstStyle/>
          <a:p>
            <a:r>
              <a:rPr lang="en-US" sz="2400" dirty="0"/>
              <a:t>9. </a:t>
            </a:r>
            <a:r>
              <a:rPr lang="en-US" sz="2400" dirty="0" smtClean="0"/>
              <a:t>Provider tests will </a:t>
            </a:r>
            <a:r>
              <a:rPr lang="en-US" sz="2400" dirty="0"/>
              <a:t>fail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515781" y="3822757"/>
            <a:ext cx="3568126" cy="3494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anchor="ctr" anchorCtr="0">
            <a:spAutoFit/>
          </a:bodyPr>
          <a:lstStyle/>
          <a:p>
            <a:r>
              <a:rPr lang="en-US" sz="2400" dirty="0"/>
              <a:t>10. Modify </a:t>
            </a:r>
            <a:r>
              <a:rPr lang="en-US" sz="2400" dirty="0" smtClean="0"/>
              <a:t>implementation</a:t>
            </a:r>
            <a:endParaRPr lang="en-US" sz="2400" dirty="0"/>
          </a:p>
        </p:txBody>
      </p:sp>
      <p:sp>
        <p:nvSpPr>
          <p:cNvPr id="84" name="Rectangle 83"/>
          <p:cNvSpPr/>
          <p:nvPr/>
        </p:nvSpPr>
        <p:spPr>
          <a:xfrm>
            <a:off x="8964493" y="5312772"/>
            <a:ext cx="2701124" cy="3494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anchor="ctr" anchorCtr="0">
            <a:spAutoFit/>
          </a:bodyPr>
          <a:lstStyle/>
          <a:p>
            <a:r>
              <a:rPr lang="en-US" sz="2400" dirty="0"/>
              <a:t>11. Get tests to pass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384564" y="6099568"/>
            <a:ext cx="2773901" cy="3494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anchor="ctr" anchorCtr="0">
            <a:spAutoFit/>
          </a:bodyPr>
          <a:lstStyle/>
          <a:p>
            <a:r>
              <a:rPr lang="en-US" sz="2400" dirty="0"/>
              <a:t>12. Deploy Contracts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8339485" y="107795"/>
            <a:ext cx="2777674" cy="1685836"/>
            <a:chOff x="8339485" y="32623"/>
            <a:chExt cx="2777674" cy="1825519"/>
          </a:xfrm>
        </p:grpSpPr>
        <p:sp>
          <p:nvSpPr>
            <p:cNvPr id="19" name="TextBox 18"/>
            <p:cNvSpPr txBox="1"/>
            <p:nvPr/>
          </p:nvSpPr>
          <p:spPr>
            <a:xfrm>
              <a:off x="8339485" y="241215"/>
              <a:ext cx="2413685" cy="5232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r>
                <a:rPr lang="en-US" sz="2800" dirty="0"/>
                <a:t>Provider</a:t>
              </a:r>
            </a:p>
          </p:txBody>
        </p:sp>
        <p:pic>
          <p:nvPicPr>
            <p:cNvPr id="20" name="Picture 2" descr="Image result for phone call&quot;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34" t="30621" b="4468"/>
            <a:stretch/>
          </p:blipFill>
          <p:spPr bwMode="auto">
            <a:xfrm>
              <a:off x="9994421" y="190501"/>
              <a:ext cx="1122738" cy="1667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Freeform 65"/>
            <p:cNvSpPr/>
            <p:nvPr/>
          </p:nvSpPr>
          <p:spPr>
            <a:xfrm rot="21120000">
              <a:off x="9754190" y="250524"/>
              <a:ext cx="552450" cy="473375"/>
            </a:xfrm>
            <a:custGeom>
              <a:avLst/>
              <a:gdLst>
                <a:gd name="connsiteX0" fmla="*/ 0 w 552450"/>
                <a:gd name="connsiteY0" fmla="*/ 9525 h 514350"/>
                <a:gd name="connsiteX1" fmla="*/ 552450 w 552450"/>
                <a:gd name="connsiteY1" fmla="*/ 0 h 514350"/>
                <a:gd name="connsiteX2" fmla="*/ 171450 w 552450"/>
                <a:gd name="connsiteY2" fmla="*/ 514350 h 514350"/>
                <a:gd name="connsiteX3" fmla="*/ 0 w 552450"/>
                <a:gd name="connsiteY3" fmla="*/ 9525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514350">
                  <a:moveTo>
                    <a:pt x="0" y="9525"/>
                  </a:moveTo>
                  <a:lnTo>
                    <a:pt x="552450" y="0"/>
                  </a:lnTo>
                  <a:lnTo>
                    <a:pt x="171450" y="51435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8339485" y="32623"/>
              <a:ext cx="1951915" cy="221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Rectangle 64"/>
          <p:cNvSpPr/>
          <p:nvPr/>
        </p:nvSpPr>
        <p:spPr>
          <a:xfrm>
            <a:off x="8670853" y="1449061"/>
            <a:ext cx="3125407" cy="3494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anchor="ctr" anchorCtr="0">
            <a:spAutoFit/>
          </a:bodyPr>
          <a:lstStyle/>
          <a:p>
            <a:r>
              <a:rPr lang="en-US" sz="2400" dirty="0" smtClean="0"/>
              <a:t>8. Merge </a:t>
            </a:r>
            <a:r>
              <a:rPr lang="en-US" sz="2400" dirty="0"/>
              <a:t>new contracts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8339485" y="297900"/>
            <a:ext cx="1951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16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5E-6 -1.85185E-6 L -0.05378 0.07222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5" y="361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9" grpId="0" animBg="1"/>
      <p:bldP spid="10" grpId="0" animBg="1"/>
      <p:bldP spid="72" grpId="0" animBg="1"/>
      <p:bldP spid="31" grpId="0" animBg="1"/>
      <p:bldP spid="76" grpId="0" animBg="1"/>
      <p:bldP spid="36" grpId="0" animBg="1"/>
      <p:bldP spid="62" grpId="0" animBg="1"/>
      <p:bldP spid="63" grpId="0" animBg="1"/>
      <p:bldP spid="82" grpId="0" animBg="1"/>
      <p:bldP spid="83" grpId="0" animBg="1"/>
      <p:bldP spid="84" grpId="0" animBg="1"/>
      <p:bldP spid="85" grpId="0" animBg="1"/>
      <p:bldP spid="6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roup 1028"/>
          <p:cNvGrpSpPr/>
          <p:nvPr/>
        </p:nvGrpSpPr>
        <p:grpSpPr>
          <a:xfrm>
            <a:off x="6051727" y="3032099"/>
            <a:ext cx="2731326" cy="1238545"/>
            <a:chOff x="6051727" y="2295603"/>
            <a:chExt cx="2731326" cy="769039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6051727" y="2664094"/>
              <a:ext cx="2731326" cy="0"/>
            </a:xfrm>
            <a:prstGeom prst="straightConnector1">
              <a:avLst/>
            </a:prstGeom>
            <a:ln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6666803" y="2295603"/>
              <a:ext cx="1559082" cy="7690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CreditIncreaseRequest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2019-12-03</a:t>
              </a:r>
              <a:br>
                <a:rPr lang="en-US" dirty="0" smtClean="0"/>
              </a:br>
              <a:r>
                <a:rPr lang="en-US" dirty="0" smtClean="0"/>
                <a:t>$100,000</a:t>
              </a:r>
              <a:endParaRPr lang="en-US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0" y="2971930"/>
            <a:ext cx="5908325" cy="15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35526" y="2764811"/>
            <a:ext cx="2811779" cy="155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1" name="Group 1030"/>
          <p:cNvGrpSpPr/>
          <p:nvPr/>
        </p:nvGrpSpPr>
        <p:grpSpPr>
          <a:xfrm>
            <a:off x="1434713" y="4461731"/>
            <a:ext cx="4450698" cy="1240127"/>
            <a:chOff x="1434713" y="3525734"/>
            <a:chExt cx="4450698" cy="770021"/>
          </a:xfrm>
        </p:grpSpPr>
        <p:cxnSp>
          <p:nvCxnSpPr>
            <p:cNvPr id="29" name="Straight Arrow Connector 28"/>
            <p:cNvCxnSpPr/>
            <p:nvPr/>
          </p:nvCxnSpPr>
          <p:spPr>
            <a:xfrm flipH="1">
              <a:off x="1434713" y="3881516"/>
              <a:ext cx="4450698" cy="0"/>
            </a:xfrm>
            <a:prstGeom prst="straightConnector1">
              <a:avLst/>
            </a:prstGeom>
            <a:ln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354672" y="3525734"/>
              <a:ext cx="1744850" cy="7700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BuySellResponse</a:t>
              </a:r>
              <a:endParaRPr lang="en-US" dirty="0" smtClean="0"/>
            </a:p>
            <a:p>
              <a:pPr algn="ctr"/>
              <a:r>
                <a:rPr lang="en-US" dirty="0" smtClean="0"/>
                <a:t>Executed</a:t>
              </a:r>
              <a:endParaRPr lang="en-US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5974080" y="4341908"/>
            <a:ext cx="2811779" cy="1388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986463" y="1556076"/>
            <a:ext cx="1921685" cy="4340113"/>
            <a:chOff x="2644315" y="584526"/>
            <a:chExt cx="1921685" cy="4340113"/>
          </a:xfrm>
        </p:grpSpPr>
        <p:sp>
          <p:nvSpPr>
            <p:cNvPr id="4" name="TextBox 3"/>
            <p:cNvSpPr txBox="1"/>
            <p:nvPr/>
          </p:nvSpPr>
          <p:spPr>
            <a:xfrm>
              <a:off x="2644315" y="584526"/>
              <a:ext cx="1921685" cy="11275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Buy-Sell</a:t>
              </a:r>
            </a:p>
            <a:p>
              <a:pPr algn="ctr"/>
              <a:r>
                <a:rPr lang="en-US" sz="2800" dirty="0" smtClean="0"/>
                <a:t>Consumer</a:t>
              </a:r>
            </a:p>
            <a:p>
              <a:pPr algn="ctr"/>
              <a:endParaRPr lang="en-US" sz="2800" dirty="0" smtClean="0"/>
            </a:p>
          </p:txBody>
        </p:sp>
        <p:cxnSp>
          <p:nvCxnSpPr>
            <p:cNvPr id="7" name="Straight Connector 6"/>
            <p:cNvCxnSpPr>
              <a:stCxn id="4" idx="2"/>
            </p:cNvCxnSpPr>
            <p:nvPr/>
          </p:nvCxnSpPr>
          <p:spPr>
            <a:xfrm>
              <a:off x="3605158" y="1712046"/>
              <a:ext cx="0" cy="32125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Image result for stick figure user story&quot;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561" y="2175986"/>
            <a:ext cx="4590599" cy="446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8" name="Group 1027"/>
          <p:cNvGrpSpPr/>
          <p:nvPr/>
        </p:nvGrpSpPr>
        <p:grpSpPr>
          <a:xfrm>
            <a:off x="1313411" y="3030518"/>
            <a:ext cx="4572000" cy="1240127"/>
            <a:chOff x="1313411" y="2294021"/>
            <a:chExt cx="4572000" cy="770021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313411" y="2679030"/>
              <a:ext cx="4572000" cy="0"/>
            </a:xfrm>
            <a:prstGeom prst="straightConnector1">
              <a:avLst/>
            </a:prstGeom>
            <a:ln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3354672" y="2294021"/>
              <a:ext cx="1744850" cy="7700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BuySellRequest</a:t>
              </a:r>
              <a:endParaRPr lang="en-US" dirty="0" smtClean="0"/>
            </a:p>
            <a:p>
              <a:pPr algn="ctr"/>
              <a:r>
                <a:rPr lang="en-US" dirty="0" smtClean="0"/>
                <a:t>1,000 Shares IBM</a:t>
              </a:r>
              <a:endParaRPr lang="en-US" dirty="0"/>
            </a:p>
          </p:txBody>
        </p:sp>
      </p:grpSp>
      <p:grpSp>
        <p:nvGrpSpPr>
          <p:cNvPr id="1030" name="Group 1029"/>
          <p:cNvGrpSpPr/>
          <p:nvPr/>
        </p:nvGrpSpPr>
        <p:grpSpPr>
          <a:xfrm>
            <a:off x="6051727" y="4428482"/>
            <a:ext cx="2731326" cy="1240127"/>
            <a:chOff x="6051727" y="3492485"/>
            <a:chExt cx="2731326" cy="770021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6051727" y="3881516"/>
              <a:ext cx="2731326" cy="0"/>
            </a:xfrm>
            <a:prstGeom prst="straightConnector1">
              <a:avLst/>
            </a:prstGeom>
            <a:ln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6666803" y="3492485"/>
              <a:ext cx="1559082" cy="7700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CreditIncreaseResponse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Approved</a:t>
              </a:r>
              <a:endParaRPr lang="en-US" dirty="0"/>
            </a:p>
          </p:txBody>
        </p:sp>
      </p:grpSp>
      <p:sp>
        <p:nvSpPr>
          <p:cNvPr id="1032" name="Rectangle 1031"/>
          <p:cNvSpPr/>
          <p:nvPr/>
        </p:nvSpPr>
        <p:spPr>
          <a:xfrm>
            <a:off x="8769351" y="2909207"/>
            <a:ext cx="3422650" cy="343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266098" y="1564838"/>
            <a:ext cx="3033911" cy="4564109"/>
            <a:chOff x="4923950" y="593288"/>
            <a:chExt cx="3033911" cy="4564109"/>
          </a:xfrm>
        </p:grpSpPr>
        <p:sp>
          <p:nvSpPr>
            <p:cNvPr id="5" name="TextBox 4"/>
            <p:cNvSpPr txBox="1"/>
            <p:nvPr/>
          </p:nvSpPr>
          <p:spPr>
            <a:xfrm>
              <a:off x="4923950" y="593288"/>
              <a:ext cx="3033911" cy="11446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Credit Line Increase</a:t>
              </a:r>
            </a:p>
            <a:p>
              <a:pPr algn="ctr"/>
              <a:r>
                <a:rPr lang="en-US" sz="2800" dirty="0" smtClean="0"/>
                <a:t>Provider</a:t>
              </a:r>
            </a:p>
          </p:txBody>
        </p:sp>
        <p:cxnSp>
          <p:nvCxnSpPr>
            <p:cNvPr id="10" name="Straight Connector 9"/>
            <p:cNvCxnSpPr>
              <a:stCxn id="5" idx="2"/>
            </p:cNvCxnSpPr>
            <p:nvPr/>
          </p:nvCxnSpPr>
          <p:spPr>
            <a:xfrm>
              <a:off x="6440906" y="1737912"/>
              <a:ext cx="0" cy="34194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3" name="TextBox 1032"/>
          <p:cNvSpPr txBox="1"/>
          <p:nvPr/>
        </p:nvSpPr>
        <p:spPr>
          <a:xfrm>
            <a:off x="440922" y="247650"/>
            <a:ext cx="10986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Stock Buy Sell Controller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-5869858" y="1976284"/>
            <a:ext cx="45130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Show a stock purchase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1289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1747" y="175863"/>
            <a:ext cx="1200559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0563" indent="-690563"/>
            <a:r>
              <a:rPr lang="en-US" sz="3200" dirty="0" smtClean="0"/>
              <a:t>Goal – Change date format from String to Long</a:t>
            </a:r>
          </a:p>
          <a:p>
            <a:pPr marL="690563" indent="-690563">
              <a:buFont typeface="+mj-lt"/>
              <a:buAutoNum type="arabicPeriod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To start, we will see that all tests pass</a:t>
            </a:r>
          </a:p>
          <a:p>
            <a:pPr marL="690563" indent="-690563">
              <a:buFont typeface="+mj-lt"/>
              <a:buAutoNum type="arabicPeriod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Modify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Consumer request and controller to use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Long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marL="690563" indent="-690563">
              <a:buFont typeface="+mj-lt"/>
              <a:buAutoNum type="arabicPeriod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Consumer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tests unexpectedly still pass, because we are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mocking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marL="690563" indent="-690563">
              <a:buFont typeface="+mj-lt"/>
              <a:buAutoNum type="arabicPeriod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Introduce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Maven dependencies in both providers and consumer </a:t>
            </a:r>
            <a:endParaRPr lang="en-US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690563" indent="-690563">
              <a:buFont typeface="+mj-lt"/>
              <a:buAutoNum type="arabicPeriod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Add stub runner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to Consumer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test, remove mocks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marL="690563" indent="-690563">
              <a:buFont typeface="+mj-lt"/>
              <a:buAutoNum type="arabicPeriod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Generate stubs</a:t>
            </a:r>
          </a:p>
          <a:p>
            <a:pPr marL="690563" indent="-690563">
              <a:buFont typeface="+mj-lt"/>
              <a:buAutoNum type="arabicPeriod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Consumer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tests now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fail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marL="690563" indent="-690563">
              <a:buFont typeface="+mj-lt"/>
              <a:buAutoNum type="arabicPeriod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Correct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contracts; generate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new provider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side stubs</a:t>
            </a:r>
          </a:p>
          <a:p>
            <a:pPr marL="690563" indent="-690563">
              <a:buFont typeface="+mj-lt"/>
              <a:buAutoNum type="arabicPeriod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Consumer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tests should now pass</a:t>
            </a:r>
          </a:p>
          <a:p>
            <a:pPr marL="690563" indent="-690563">
              <a:buFont typeface="+mj-lt"/>
              <a:buAutoNum type="arabicPeriod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Provider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tests should now fail</a:t>
            </a:r>
          </a:p>
          <a:p>
            <a:pPr marL="690563" indent="-690563">
              <a:buFont typeface="+mj-lt"/>
              <a:buAutoNum type="arabicPeriod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Fix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provider </a:t>
            </a:r>
            <a:r>
              <a:rPr lang="en-US" sz="3200" dirty="0" err="1" smtClean="0">
                <a:solidFill>
                  <a:schemeClr val="bg1">
                    <a:lumMod val="50000"/>
                  </a:schemeClr>
                </a:solidFill>
              </a:rPr>
              <a:t>impl</a:t>
            </a:r>
            <a:endParaRPr lang="en-US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690563" indent="-690563">
              <a:buFont typeface="+mj-lt"/>
              <a:buAutoNum type="arabicPeriod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Provider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tests should now pass</a:t>
            </a:r>
          </a:p>
          <a:p>
            <a:pPr marL="690563" indent="-690563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17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1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1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1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6C4F669-8EA3-47B6-BEFF-3B4ED8EFF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" b="10283"/>
          <a:stretch/>
        </p:blipFill>
        <p:spPr bwMode="auto">
          <a:xfrm>
            <a:off x="-1" y="0"/>
            <a:ext cx="12192001" cy="668869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loud Callout 7"/>
          <p:cNvSpPr/>
          <p:nvPr/>
        </p:nvSpPr>
        <p:spPr>
          <a:xfrm rot="20797475">
            <a:off x="2503900" y="1841196"/>
            <a:ext cx="7184196" cy="337880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>
                <a:latin typeface="Comic Sans MS" panose="030F0702030302020204" pitchFamily="66" charset="0"/>
              </a:rPr>
              <a:t>DEMO</a:t>
            </a:r>
            <a:endParaRPr lang="en-US" sz="11500" dirty="0">
              <a:latin typeface="Comic Sans MS" panose="030F0702030302020204" pitchFamily="66" charset="0"/>
            </a:endParaRPr>
          </a:p>
        </p:txBody>
      </p:sp>
      <p:sp>
        <p:nvSpPr>
          <p:cNvPr id="9" name="Snip Same Side Corner Rectangle 8"/>
          <p:cNvSpPr/>
          <p:nvPr/>
        </p:nvSpPr>
        <p:spPr>
          <a:xfrm rot="20530908">
            <a:off x="4783293" y="5256621"/>
            <a:ext cx="963540" cy="775154"/>
          </a:xfrm>
          <a:prstGeom prst="snip2SameRect">
            <a:avLst>
              <a:gd name="adj1" fmla="val 16667"/>
              <a:gd name="adj2" fmla="val 27742"/>
            </a:avLst>
          </a:prstGeom>
          <a:solidFill>
            <a:srgbClr val="F4F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6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334D71-1F15-482A-9C3D-7453AA5FCD12}"/>
              </a:ext>
            </a:extLst>
          </p:cNvPr>
          <p:cNvCxnSpPr>
            <a:cxnSpLocks/>
          </p:cNvCxnSpPr>
          <p:nvPr/>
        </p:nvCxnSpPr>
        <p:spPr>
          <a:xfrm flipV="1">
            <a:off x="2531120" y="1376741"/>
            <a:ext cx="3435728" cy="1001017"/>
          </a:xfrm>
          <a:prstGeom prst="straightConnector1">
            <a:avLst/>
          </a:prstGeom>
          <a:ln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6E1BDD13-C679-41CB-9FE5-CA480DF75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-1858806" y="3687108"/>
            <a:ext cx="1533081" cy="1439659"/>
          </a:xfrm>
          <a:prstGeom prst="rect">
            <a:avLst/>
          </a:prstGeom>
        </p:spPr>
      </p:pic>
      <p:pic>
        <p:nvPicPr>
          <p:cNvPr id="8" name="Picture 7" descr="A close up of electronics&#10;&#10;Description automatically generated">
            <a:extLst>
              <a:ext uri="{FF2B5EF4-FFF2-40B4-BE49-F238E27FC236}">
                <a16:creationId xmlns:a16="http://schemas.microsoft.com/office/drawing/2014/main" id="{A9B00E00-2941-49A5-A10D-BC271381C1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rcRect l="1" t="29235" r="69609"/>
          <a:stretch/>
        </p:blipFill>
        <p:spPr>
          <a:xfrm>
            <a:off x="4351530" y="2784852"/>
            <a:ext cx="1562599" cy="3438148"/>
          </a:xfrm>
          <a:prstGeom prst="rect">
            <a:avLst/>
          </a:prstGeom>
        </p:spPr>
      </p:pic>
      <p:pic>
        <p:nvPicPr>
          <p:cNvPr id="18" name="Picture 17" descr="A close up of electronics&#10;&#10;Description automatically generated">
            <a:extLst>
              <a:ext uri="{FF2B5EF4-FFF2-40B4-BE49-F238E27FC236}">
                <a16:creationId xmlns:a16="http://schemas.microsoft.com/office/drawing/2014/main" id="{F2B858A1-4C39-4DDF-B374-8223773644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rcRect l="68278" t="-9841" b="1"/>
          <a:stretch/>
        </p:blipFill>
        <p:spPr>
          <a:xfrm>
            <a:off x="7881240" y="860813"/>
            <a:ext cx="1631060" cy="5336686"/>
          </a:xfrm>
          <a:prstGeom prst="rect">
            <a:avLst/>
          </a:prstGeom>
        </p:spPr>
      </p:pic>
      <p:pic>
        <p:nvPicPr>
          <p:cNvPr id="21" name="Picture 20" descr="A close up of electronics&#10;&#10;Description automatically generated">
            <a:extLst>
              <a:ext uri="{FF2B5EF4-FFF2-40B4-BE49-F238E27FC236}">
                <a16:creationId xmlns:a16="http://schemas.microsoft.com/office/drawing/2014/main" id="{8EA193D2-8E2F-4C0F-9460-F5477E6C9F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rcRect l="68278" t="43785" b="1"/>
          <a:stretch/>
        </p:blipFill>
        <p:spPr>
          <a:xfrm>
            <a:off x="3789905" y="860813"/>
            <a:ext cx="1631060" cy="2731224"/>
          </a:xfrm>
          <a:prstGeom prst="rect">
            <a:avLst/>
          </a:prstGeom>
        </p:spPr>
      </p:pic>
      <p:pic>
        <p:nvPicPr>
          <p:cNvPr id="56" name="Picture 55" descr="A close up of electronics&#10;&#10;Description automatically generated">
            <a:extLst>
              <a:ext uri="{FF2B5EF4-FFF2-40B4-BE49-F238E27FC236}">
                <a16:creationId xmlns:a16="http://schemas.microsoft.com/office/drawing/2014/main" id="{06F6D429-7265-4B1D-AD46-B896CA9B00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rcRect t="53860" r="70183"/>
          <a:stretch/>
        </p:blipFill>
        <p:spPr>
          <a:xfrm>
            <a:off x="1086278" y="4374128"/>
            <a:ext cx="1533081" cy="2241697"/>
          </a:xfrm>
          <a:prstGeom prst="rect">
            <a:avLst/>
          </a:prstGeom>
        </p:spPr>
      </p:pic>
      <p:pic>
        <p:nvPicPr>
          <p:cNvPr id="57" name="Picture 56" descr="A close up of electronics&#10;&#10;Description automatically generated">
            <a:extLst>
              <a:ext uri="{FF2B5EF4-FFF2-40B4-BE49-F238E27FC236}">
                <a16:creationId xmlns:a16="http://schemas.microsoft.com/office/drawing/2014/main" id="{56B3A6F4-35FC-4076-BBE2-8D74BC534C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rcRect l="68278" t="-9841" b="1"/>
          <a:stretch/>
        </p:blipFill>
        <p:spPr>
          <a:xfrm>
            <a:off x="10098220" y="860813"/>
            <a:ext cx="1631060" cy="5336686"/>
          </a:xfrm>
          <a:prstGeom prst="rect">
            <a:avLst/>
          </a:prstGeom>
        </p:spPr>
      </p:pic>
      <p:pic>
        <p:nvPicPr>
          <p:cNvPr id="54" name="Picture 53" descr="A close up of electronics&#10;&#10;Description automatically generated">
            <a:extLst>
              <a:ext uri="{FF2B5EF4-FFF2-40B4-BE49-F238E27FC236}">
                <a16:creationId xmlns:a16="http://schemas.microsoft.com/office/drawing/2014/main" id="{93815F4C-488A-459B-9BF9-FD6CBB853A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rcRect l="68278" t="43785" b="1"/>
          <a:stretch/>
        </p:blipFill>
        <p:spPr>
          <a:xfrm>
            <a:off x="1037086" y="891016"/>
            <a:ext cx="1631060" cy="2731224"/>
          </a:xfrm>
          <a:prstGeom prst="rect">
            <a:avLst/>
          </a:prstGeom>
        </p:spPr>
      </p:pic>
      <p:pic>
        <p:nvPicPr>
          <p:cNvPr id="25" name="Picture 24" descr="A close up of electronics&#10;&#10;Description automatically generated">
            <a:extLst>
              <a:ext uri="{FF2B5EF4-FFF2-40B4-BE49-F238E27FC236}">
                <a16:creationId xmlns:a16="http://schemas.microsoft.com/office/drawing/2014/main" id="{D907CA3B-BEAE-4DA9-9DB7-CC21BB3A28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rcRect l="68278" t="-9840" b="57351"/>
          <a:stretch/>
        </p:blipFill>
        <p:spPr>
          <a:xfrm>
            <a:off x="5894836" y="-323850"/>
            <a:ext cx="1631060" cy="255027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265F89-A058-4C1E-B006-D69094387802}"/>
              </a:ext>
            </a:extLst>
          </p:cNvPr>
          <p:cNvCxnSpPr>
            <a:cxnSpLocks/>
          </p:cNvCxnSpPr>
          <p:nvPr/>
        </p:nvCxnSpPr>
        <p:spPr>
          <a:xfrm flipV="1">
            <a:off x="5314641" y="2025416"/>
            <a:ext cx="704979" cy="462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15C034-FB6D-491A-8686-90930AAA3202}"/>
              </a:ext>
            </a:extLst>
          </p:cNvPr>
          <p:cNvCxnSpPr>
            <a:cxnSpLocks/>
          </p:cNvCxnSpPr>
          <p:nvPr/>
        </p:nvCxnSpPr>
        <p:spPr>
          <a:xfrm>
            <a:off x="7279865" y="1958318"/>
            <a:ext cx="715674" cy="41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043945-A2DA-4C30-BFE8-676619AC30C3}"/>
              </a:ext>
            </a:extLst>
          </p:cNvPr>
          <p:cNvCxnSpPr>
            <a:cxnSpLocks/>
          </p:cNvCxnSpPr>
          <p:nvPr/>
        </p:nvCxnSpPr>
        <p:spPr>
          <a:xfrm flipH="1">
            <a:off x="4705351" y="3503121"/>
            <a:ext cx="313211" cy="927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D7CEEFB-13CA-4EAA-902F-5641EF7C93D1}"/>
              </a:ext>
            </a:extLst>
          </p:cNvPr>
          <p:cNvCxnSpPr>
            <a:cxnSpLocks/>
          </p:cNvCxnSpPr>
          <p:nvPr/>
        </p:nvCxnSpPr>
        <p:spPr>
          <a:xfrm>
            <a:off x="9060234" y="3346148"/>
            <a:ext cx="0" cy="795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2C684D-9C64-4CA3-9F26-9BC2995BE2D4}"/>
              </a:ext>
            </a:extLst>
          </p:cNvPr>
          <p:cNvCxnSpPr>
            <a:cxnSpLocks/>
          </p:cNvCxnSpPr>
          <p:nvPr/>
        </p:nvCxnSpPr>
        <p:spPr>
          <a:xfrm flipH="1" flipV="1">
            <a:off x="5314642" y="3046268"/>
            <a:ext cx="609908" cy="274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BEAD193-EA7E-46DB-863E-C950D7822C97}"/>
              </a:ext>
            </a:extLst>
          </p:cNvPr>
          <p:cNvSpPr txBox="1"/>
          <p:nvPr/>
        </p:nvSpPr>
        <p:spPr>
          <a:xfrm>
            <a:off x="5945520" y="4537301"/>
            <a:ext cx="1898129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dirty="0"/>
              <a:t>Brokerage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E96C2F-BA75-42B4-9AAF-3B1B1CDF46C3}"/>
              </a:ext>
            </a:extLst>
          </p:cNvPr>
          <p:cNvSpPr txBox="1"/>
          <p:nvPr/>
        </p:nvSpPr>
        <p:spPr>
          <a:xfrm>
            <a:off x="2531120" y="2648235"/>
            <a:ext cx="2526410" cy="10772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dirty="0"/>
              <a:t>Client Controller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916A6BA-475B-4D9D-AF64-95A4B49C5D8E}"/>
              </a:ext>
            </a:extLst>
          </p:cNvPr>
          <p:cNvSpPr txBox="1"/>
          <p:nvPr/>
        </p:nvSpPr>
        <p:spPr>
          <a:xfrm>
            <a:off x="2894555" y="5562154"/>
            <a:ext cx="2526410" cy="10772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dirty="0"/>
              <a:t>Credit Authorization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88911DB-3271-4998-B199-8000F85FD76C}"/>
              </a:ext>
            </a:extLst>
          </p:cNvPr>
          <p:cNvCxnSpPr>
            <a:cxnSpLocks/>
          </p:cNvCxnSpPr>
          <p:nvPr/>
        </p:nvCxnSpPr>
        <p:spPr>
          <a:xfrm flipH="1">
            <a:off x="2455994" y="3780561"/>
            <a:ext cx="1501445" cy="1057418"/>
          </a:xfrm>
          <a:prstGeom prst="straightConnector1">
            <a:avLst/>
          </a:prstGeom>
          <a:ln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66C933-A1A0-4F61-AB8F-301CE001313D}"/>
              </a:ext>
            </a:extLst>
          </p:cNvPr>
          <p:cNvCxnSpPr>
            <a:cxnSpLocks/>
          </p:cNvCxnSpPr>
          <p:nvPr/>
        </p:nvCxnSpPr>
        <p:spPr>
          <a:xfrm>
            <a:off x="7478022" y="875590"/>
            <a:ext cx="2872478" cy="925993"/>
          </a:xfrm>
          <a:prstGeom prst="straightConnector1">
            <a:avLst/>
          </a:prstGeom>
          <a:ln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5D0A06A-A436-4430-92C2-0411534BE3B3}"/>
              </a:ext>
            </a:extLst>
          </p:cNvPr>
          <p:cNvCxnSpPr>
            <a:cxnSpLocks/>
          </p:cNvCxnSpPr>
          <p:nvPr/>
        </p:nvCxnSpPr>
        <p:spPr>
          <a:xfrm>
            <a:off x="10913750" y="3288606"/>
            <a:ext cx="0" cy="795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836D8DE6-B0D1-4796-973F-E9171BE96C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5892086" y="2871386"/>
            <a:ext cx="1852491" cy="19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22F997-6259-457A-A149-8B7CDF00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B8A3A-95CA-476A-B5D8-B55B6AB7A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999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Provider vs. Consumer-Driven Contracts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4B0EA-C54B-412E-9FCF-443887C53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92" y="896817"/>
            <a:ext cx="11557283" cy="61370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Provider Contracts – 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API producer maintains the contracts for all its consumers. Useful for: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Producers that cannot directly collaborate with their consumers - e.g. there are many consumers or they’re external</a:t>
            </a:r>
          </a:p>
          <a:p>
            <a:pPr marL="0" indent="0">
              <a:buNone/>
            </a:pPr>
            <a:endParaRPr lang="en-US" sz="32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Consumer-Driven Contracts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 - Consumers play a vital role in the process of creating the contracts: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Easy to implement when both producer and consumer teams work for the same organizations 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Number of consumers is not extremely large.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B59A65-744C-47F7-A812-120DA354DDC1}"/>
              </a:ext>
            </a:extLst>
          </p:cNvPr>
          <p:cNvSpPr/>
          <p:nvPr/>
        </p:nvSpPr>
        <p:spPr>
          <a:xfrm>
            <a:off x="263770" y="3352061"/>
            <a:ext cx="11430000" cy="11629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D4B1A2-58DE-4E3D-8B2B-A3C83069D5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62" y="0"/>
            <a:ext cx="12190476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7E3D0-E6B7-4A0B-86E5-528B6BDD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"/>
            <a:ext cx="10515600" cy="995915"/>
          </a:xfrm>
        </p:spPr>
        <p:txBody>
          <a:bodyPr/>
          <a:lstStyle/>
          <a:p>
            <a:r>
              <a:rPr lang="en-US" b="1" cap="all" dirty="0"/>
              <a:t>USEFUL LINKS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094BC-99D3-4DC8-A385-BB477CBFE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917221"/>
            <a:ext cx="11567160" cy="5791631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US" dirty="0"/>
              <a:t>A step-by-step guide to Consumer Driven Contracts with Spring Cloud Contract: </a:t>
            </a:r>
            <a:r>
              <a:rPr lang="en-US" dirty="0">
                <a:hlinkClick r:id="rId3"/>
              </a:rPr>
              <a:t>https://cloud.spring.io/spring-cloud-contract/</a:t>
            </a:r>
            <a:r>
              <a:rPr lang="en-US" dirty="0"/>
              <a:t> </a:t>
            </a:r>
          </a:p>
          <a:p>
            <a:pPr fontAlgn="base"/>
            <a:r>
              <a:rPr lang="en-US" dirty="0"/>
              <a:t>The </a:t>
            </a:r>
            <a:r>
              <a:rPr lang="en-US" dirty="0">
                <a:hlinkClick r:id="rId4"/>
              </a:rPr>
              <a:t>three-second</a:t>
            </a:r>
            <a:r>
              <a:rPr lang="en-US" dirty="0"/>
              <a:t> or </a:t>
            </a:r>
            <a:r>
              <a:rPr lang="en-US" dirty="0">
                <a:hlinkClick r:id="rId5"/>
              </a:rPr>
              <a:t>three-minute</a:t>
            </a:r>
            <a:r>
              <a:rPr lang="en-US" dirty="0"/>
              <a:t> tour give you a nice very brief walkthrough of Spring Cloud Contract.</a:t>
            </a:r>
          </a:p>
          <a:p>
            <a:pPr fontAlgn="base"/>
            <a:r>
              <a:rPr lang="en-US" dirty="0">
                <a:hlinkClick r:id="rId6"/>
              </a:rPr>
              <a:t>Consumer Driven Contracts and Your Microservice Architecture</a:t>
            </a:r>
            <a:r>
              <a:rPr lang="en-US" dirty="0"/>
              <a:t> by Marcin </a:t>
            </a:r>
            <a:r>
              <a:rPr lang="en-US" dirty="0" err="1"/>
              <a:t>Grzejszczak</a:t>
            </a:r>
            <a:r>
              <a:rPr lang="en-US" dirty="0"/>
              <a:t> (</a:t>
            </a:r>
            <a:r>
              <a:rPr lang="en-US" dirty="0">
                <a:hlinkClick r:id="rId7"/>
              </a:rPr>
              <a:t>@</a:t>
            </a:r>
            <a:r>
              <a:rPr lang="en-US" dirty="0" err="1">
                <a:hlinkClick r:id="rId7"/>
              </a:rPr>
              <a:t>mgrzejszczak</a:t>
            </a:r>
            <a:r>
              <a:rPr lang="en-US" dirty="0"/>
              <a:t>) and </a:t>
            </a:r>
            <a:r>
              <a:rPr lang="en-US" dirty="0" err="1"/>
              <a:t>Adib</a:t>
            </a:r>
            <a:r>
              <a:rPr lang="en-US" dirty="0"/>
              <a:t> </a:t>
            </a:r>
            <a:r>
              <a:rPr lang="en-US" dirty="0" err="1"/>
              <a:t>Saikali</a:t>
            </a:r>
            <a:r>
              <a:rPr lang="en-US" dirty="0"/>
              <a:t> (</a:t>
            </a:r>
            <a:r>
              <a:rPr lang="en-US" dirty="0">
                <a:hlinkClick r:id="rId8"/>
              </a:rPr>
              <a:t>@</a:t>
            </a:r>
            <a:r>
              <a:rPr lang="en-US" dirty="0" err="1">
                <a:hlinkClick r:id="rId8"/>
              </a:rPr>
              <a:t>asaikali</a:t>
            </a:r>
            <a:r>
              <a:rPr lang="en-US" dirty="0"/>
              <a:t>).</a:t>
            </a:r>
          </a:p>
          <a:p>
            <a:pPr fontAlgn="base"/>
            <a:r>
              <a:rPr lang="en-US" dirty="0">
                <a:hlinkClick r:id="rId9"/>
              </a:rPr>
              <a:t>Implementation of the consumer driven contract library Pact for </a:t>
            </a:r>
            <a:r>
              <a:rPr lang="en-US" dirty="0" err="1">
                <a:hlinkClick r:id="rId9"/>
              </a:rPr>
              <a:t>Javascript</a:t>
            </a:r>
            <a:r>
              <a:rPr lang="en-US" dirty="0"/>
              <a:t>, from creating a test to generating the contract and uploading it to the Pact broker.</a:t>
            </a:r>
          </a:p>
          <a:p>
            <a:pPr fontAlgn="base"/>
            <a:r>
              <a:rPr lang="en-US" dirty="0"/>
              <a:t>Spring Cloud Contract / Pact Integration: </a:t>
            </a:r>
            <a:br>
              <a:rPr lang="en-US" dirty="0"/>
            </a:br>
            <a:r>
              <a:rPr lang="en-US" dirty="0">
                <a:hlinkClick r:id="rId10"/>
              </a:rPr>
              <a:t>https://ordina-jworks.github.io/spring/2018/04/28/Spring-Cloud-Contract-meet-Pact.html</a:t>
            </a:r>
            <a:endParaRPr lang="en-US" dirty="0"/>
          </a:p>
          <a:p>
            <a:pPr fontAlgn="base"/>
            <a:r>
              <a:rPr lang="en-US" dirty="0"/>
              <a:t>Code for this presentation: </a:t>
            </a:r>
            <a:r>
              <a:rPr lang="en-US" dirty="0">
                <a:hlinkClick r:id="rId11"/>
              </a:rPr>
              <a:t>https://</a:t>
            </a:r>
            <a:r>
              <a:rPr lang="en-US" dirty="0" smtClean="0">
                <a:hlinkClick r:id="rId11"/>
              </a:rPr>
              <a:t>gitlab.nomura.com/vgrazi/consumer-driven-contracts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1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>
            <a:extLst>
              <a:ext uri="{FF2B5EF4-FFF2-40B4-BE49-F238E27FC236}">
                <a16:creationId xmlns:a16="http://schemas.microsoft.com/office/drawing/2014/main" id="{6D096946-9A37-4553-B5ED-A7361BCE1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electronics&#10;&#10;Description automatically generated">
            <a:extLst>
              <a:ext uri="{FF2B5EF4-FFF2-40B4-BE49-F238E27FC236}">
                <a16:creationId xmlns:a16="http://schemas.microsoft.com/office/drawing/2014/main" id="{D6473594-1CB9-4EB3-98E2-900F949B6E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rcRect l="1" t="30638" r="31460"/>
          <a:stretch/>
        </p:blipFill>
        <p:spPr>
          <a:xfrm>
            <a:off x="6738321" y="3540005"/>
            <a:ext cx="2705100" cy="258677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F6DA9DD-ED61-488D-A6A8-D4BEA7177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2"/>
          <a:stretch/>
        </p:blipFill>
        <p:spPr bwMode="auto">
          <a:xfrm>
            <a:off x="2504874" y="1933430"/>
            <a:ext cx="7182252" cy="4834209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17CDE-D59B-466E-823E-143B198E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9597"/>
            <a:ext cx="10515600" cy="1325563"/>
          </a:xfrm>
        </p:spPr>
        <p:txBody>
          <a:bodyPr/>
          <a:lstStyle/>
          <a:p>
            <a:r>
              <a:rPr lang="en-US" u="sng" dirty="0"/>
              <a:t>Challenges of Testing </a:t>
            </a:r>
            <a:r>
              <a:rPr lang="en-US" u="sng" dirty="0" smtClean="0"/>
              <a:t>Services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542A0-C70B-4BE3-B26B-9E08508B7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37" y="855405"/>
            <a:ext cx="11344276" cy="476901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/>
              <a:t>You have high test coverage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/>
              <a:t>All your service build tests are green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/>
              <a:t>But what about the gateway endpoints? Do the services you call still support the endpoints you need?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/>
              <a:t>How can you ensure all up &amp; down stream </a:t>
            </a:r>
            <a:br>
              <a:rPr lang="en-US" sz="3200" dirty="0"/>
            </a:br>
            <a:r>
              <a:rPr lang="en-US" sz="3200" dirty="0"/>
              <a:t>dependencies are playing nicely?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/>
              <a:t>One solution – Deploy all microservices, </a:t>
            </a:r>
            <a:br>
              <a:rPr lang="en-US" sz="3200" dirty="0"/>
            </a:br>
            <a:r>
              <a:rPr lang="en-US" sz="3200" dirty="0" smtClean="0"/>
              <a:t>and test in real infrastructure.</a:t>
            </a:r>
            <a:endParaRPr lang="en-US" sz="3200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ym typeface="Wingdings" panose="05000000000000000000" pitchFamily="2" charset="2"/>
              </a:rPr>
              <a:t>But that requires infrastructure and </a:t>
            </a:r>
            <a:br>
              <a:rPr lang="en-US" sz="3200" dirty="0">
                <a:sym typeface="Wingdings" panose="05000000000000000000" pitchFamily="2" charset="2"/>
              </a:rPr>
            </a:br>
            <a:r>
              <a:rPr lang="en-US" sz="3200" dirty="0">
                <a:sym typeface="Wingdings" panose="05000000000000000000" pitchFamily="2" charset="2"/>
              </a:rPr>
              <a:t>team/version coordination</a:t>
            </a:r>
            <a:endParaRPr lang="en-US" sz="3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ABCA0A-3AD2-4076-AF18-CB83DBE8917D}"/>
              </a:ext>
            </a:extLst>
          </p:cNvPr>
          <p:cNvCxnSpPr>
            <a:cxnSpLocks/>
          </p:cNvCxnSpPr>
          <p:nvPr/>
        </p:nvCxnSpPr>
        <p:spPr>
          <a:xfrm>
            <a:off x="7485865" y="4177043"/>
            <a:ext cx="112215" cy="74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18EC347F-0D56-41CE-B088-26B8AB632756}"/>
              </a:ext>
            </a:extLst>
          </p:cNvPr>
          <p:cNvSpPr/>
          <p:nvPr/>
        </p:nvSpPr>
        <p:spPr>
          <a:xfrm rot="13096554">
            <a:off x="7666542" y="3902888"/>
            <a:ext cx="514509" cy="117257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7A57F7-F3A7-4BBD-88E5-83F6BD9482A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7380420" y="3960405"/>
            <a:ext cx="1004397" cy="1057539"/>
          </a:xfrm>
          <a:prstGeom prst="rect">
            <a:avLst/>
          </a:prstGeom>
        </p:spPr>
      </p:pic>
      <p:pic>
        <p:nvPicPr>
          <p:cNvPr id="55" name="Picture 54" descr="A close up of electronics&#10;&#10;Description automatically generated">
            <a:extLst>
              <a:ext uri="{FF2B5EF4-FFF2-40B4-BE49-F238E27FC236}">
                <a16:creationId xmlns:a16="http://schemas.microsoft.com/office/drawing/2014/main" id="{B1E05C95-ADA1-4321-B274-6777FBA97D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rcRect l="68278" t="43785" b="1"/>
          <a:stretch/>
        </p:blipFill>
        <p:spPr>
          <a:xfrm>
            <a:off x="1484541" y="2868593"/>
            <a:ext cx="1225440" cy="2052009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7A700A-34F7-4477-AAAA-4C9C70F9CA53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714625" y="3894597"/>
            <a:ext cx="1017940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A close up of electronics&#10;&#10;Description automatically generated">
            <a:extLst>
              <a:ext uri="{FF2B5EF4-FFF2-40B4-BE49-F238E27FC236}">
                <a16:creationId xmlns:a16="http://schemas.microsoft.com/office/drawing/2014/main" id="{8C13069F-24A2-4144-8459-5317BD99C1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rcRect l="68278" t="43785" b="1"/>
          <a:stretch/>
        </p:blipFill>
        <p:spPr>
          <a:xfrm>
            <a:off x="5327931" y="2868593"/>
            <a:ext cx="1225440" cy="2052009"/>
          </a:xfrm>
          <a:prstGeom prst="rect">
            <a:avLst/>
          </a:prstGeom>
        </p:spPr>
      </p:pic>
      <p:sp>
        <p:nvSpPr>
          <p:cNvPr id="58" name="Flowchart: Stored Data 57">
            <a:extLst>
              <a:ext uri="{FF2B5EF4-FFF2-40B4-BE49-F238E27FC236}">
                <a16:creationId xmlns:a16="http://schemas.microsoft.com/office/drawing/2014/main" id="{E4619ADE-EA52-42E5-8C95-6559CF226E10}"/>
              </a:ext>
            </a:extLst>
          </p:cNvPr>
          <p:cNvSpPr/>
          <p:nvPr/>
        </p:nvSpPr>
        <p:spPr>
          <a:xfrm rot="10800000">
            <a:off x="3103720" y="3703761"/>
            <a:ext cx="628845" cy="381672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179061E-C421-4B81-92C1-E6045CF00FD3}"/>
              </a:ext>
            </a:extLst>
          </p:cNvPr>
          <p:cNvCxnSpPr>
            <a:cxnSpLocks/>
            <a:stCxn id="60" idx="1"/>
            <a:endCxn id="57" idx="1"/>
          </p:cNvCxnSpPr>
          <p:nvPr/>
        </p:nvCxnSpPr>
        <p:spPr>
          <a:xfrm>
            <a:off x="4743265" y="3894597"/>
            <a:ext cx="584666" cy="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lowchart: Stored Data 59">
            <a:extLst>
              <a:ext uri="{FF2B5EF4-FFF2-40B4-BE49-F238E27FC236}">
                <a16:creationId xmlns:a16="http://schemas.microsoft.com/office/drawing/2014/main" id="{F3FB5C98-F912-41DC-B09E-ED544366D86F}"/>
              </a:ext>
            </a:extLst>
          </p:cNvPr>
          <p:cNvSpPr/>
          <p:nvPr/>
        </p:nvSpPr>
        <p:spPr>
          <a:xfrm rot="10800000">
            <a:off x="4114420" y="3703761"/>
            <a:ext cx="628845" cy="381672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Stored Data 60">
            <a:extLst>
              <a:ext uri="{FF2B5EF4-FFF2-40B4-BE49-F238E27FC236}">
                <a16:creationId xmlns:a16="http://schemas.microsoft.com/office/drawing/2014/main" id="{33B48688-569E-4DFF-A3E0-C320A70BEBFA}"/>
              </a:ext>
            </a:extLst>
          </p:cNvPr>
          <p:cNvSpPr/>
          <p:nvPr/>
        </p:nvSpPr>
        <p:spPr>
          <a:xfrm>
            <a:off x="4219195" y="3703761"/>
            <a:ext cx="628845" cy="381672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Stored Data 61">
            <a:extLst>
              <a:ext uri="{FF2B5EF4-FFF2-40B4-BE49-F238E27FC236}">
                <a16:creationId xmlns:a16="http://schemas.microsoft.com/office/drawing/2014/main" id="{18E6C852-265B-4D7B-B63E-A99672430368}"/>
              </a:ext>
            </a:extLst>
          </p:cNvPr>
          <p:cNvSpPr/>
          <p:nvPr/>
        </p:nvSpPr>
        <p:spPr>
          <a:xfrm rot="10800000">
            <a:off x="3103720" y="3703761"/>
            <a:ext cx="628845" cy="381672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7BD5082-D54D-4760-B4A7-7567704D301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duotone>
              <a:prstClr val="black"/>
              <a:srgbClr val="5CFB0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0"/>
              </a:ext>
            </a:extLst>
          </a:blip>
          <a:stretch>
            <a:fillRect/>
          </a:stretch>
        </p:blipFill>
        <p:spPr>
          <a:xfrm>
            <a:off x="2480441" y="3578634"/>
            <a:ext cx="691527" cy="70812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D981784-A64B-4C80-B82B-EB3138C54EF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duotone>
              <a:prstClr val="black"/>
              <a:srgbClr val="5CFB0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0"/>
              </a:ext>
            </a:extLst>
          </a:blip>
          <a:srcRect l="14873"/>
          <a:stretch/>
        </p:blipFill>
        <p:spPr>
          <a:xfrm>
            <a:off x="4814504" y="3578634"/>
            <a:ext cx="588674" cy="70812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E083A69-C068-4C9C-B116-99EDEC99944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2"/>
              </a:ext>
            </a:extLst>
          </a:blip>
          <a:srcRect l="33059" r="29650"/>
          <a:stretch/>
        </p:blipFill>
        <p:spPr>
          <a:xfrm>
            <a:off x="3651920" y="3305721"/>
            <a:ext cx="704557" cy="133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0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0401 0.0004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0" grpId="1" animBg="1"/>
      <p:bldP spid="10" grpId="2" animBg="1"/>
      <p:bldP spid="10" grpId="3" animBg="1"/>
      <p:bldP spid="58" grpId="0" uiExpand="1" animBg="1"/>
      <p:bldP spid="58" grpId="1" uiExpand="1" animBg="1"/>
      <p:bldP spid="58" grpId="2" uiExpand="1" animBg="1"/>
      <p:bldP spid="58" grpId="3" uiExpand="1" animBg="1"/>
      <p:bldP spid="60" grpId="0" uiExpand="1" animBg="1"/>
      <p:bldP spid="60" grpId="1" uiExpand="1" animBg="1"/>
      <p:bldP spid="60" grpId="2" uiExpand="1" animBg="1"/>
      <p:bldP spid="61" grpId="0" uiExpand="1" animBg="1"/>
      <p:bldP spid="61" grpId="1" uiExpand="1" animBg="1"/>
      <p:bldP spid="62" grpId="0" uiExpand="1" animBg="1"/>
      <p:bldP spid="62" grpId="1" uiExpan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2CF283-7CF7-43C1-BD8F-BA4B135B84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50"/>
          <a:stretch/>
        </p:blipFill>
        <p:spPr>
          <a:xfrm>
            <a:off x="43543" y="1200150"/>
            <a:ext cx="12164527" cy="50668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D6FD24-D093-441F-9ECF-D577DB415AF6}"/>
              </a:ext>
            </a:extLst>
          </p:cNvPr>
          <p:cNvSpPr/>
          <p:nvPr/>
        </p:nvSpPr>
        <p:spPr>
          <a:xfrm>
            <a:off x="97077" y="2057570"/>
            <a:ext cx="5110042" cy="35394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 sz="2800" b="1" dirty="0" err="1" smtClean="0">
                <a:solidFill>
                  <a:srgbClr val="002060"/>
                </a:solidFill>
                <a:latin typeface="Lato" panose="020F0502020204030203" pitchFamily="34" charset="0"/>
              </a:rPr>
              <a:t>WireMock</a:t>
            </a:r>
            <a:r>
              <a:rPr lang="en-US" sz="2800" b="1" dirty="0" smtClean="0">
                <a:solidFill>
                  <a:srgbClr val="002060"/>
                </a:solidFill>
                <a:latin typeface="Lato" panose="020F0502020204030203" pitchFamily="34" charset="0"/>
              </a:rPr>
              <a:t> lets you Mock your APIs for testing</a:t>
            </a:r>
            <a:endParaRPr lang="en-US" sz="1050" b="1" dirty="0" smtClean="0">
              <a:solidFill>
                <a:srgbClr val="002060"/>
              </a:solidFill>
              <a:latin typeface="Lato" panose="020F0502020204030203" pitchFamily="34" charset="0"/>
            </a:endParaRPr>
          </a:p>
          <a:p>
            <a:endParaRPr lang="en-US" sz="1050" b="1" dirty="0">
              <a:solidFill>
                <a:srgbClr val="002060"/>
              </a:solidFill>
              <a:latin typeface="Lato" panose="020F0502020204030203" pitchFamily="34" charset="0"/>
            </a:endParaRPr>
          </a:p>
          <a:p>
            <a:r>
              <a:rPr lang="en-US" sz="2800" b="1" dirty="0" err="1">
                <a:solidFill>
                  <a:srgbClr val="002060"/>
                </a:solidFill>
                <a:latin typeface="Lato" panose="020F0502020204030203" pitchFamily="34" charset="0"/>
              </a:rPr>
              <a:t>WireMock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</a:rPr>
              <a:t> </a:t>
            </a:r>
            <a:r>
              <a:rPr lang="en-US" sz="2800" b="1" dirty="0" smtClean="0">
                <a:solidFill>
                  <a:srgbClr val="002060"/>
                </a:solidFill>
                <a:latin typeface="Lato" panose="020F0502020204030203" pitchFamily="34" charset="0"/>
              </a:rPr>
              <a:t>simulates HTTP-based 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</a:rPr>
              <a:t>APIs</a:t>
            </a:r>
            <a:r>
              <a:rPr lang="en-US" sz="2800" b="1" dirty="0" smtClean="0">
                <a:solidFill>
                  <a:srgbClr val="002060"/>
                </a:solidFill>
                <a:latin typeface="Lato" panose="020F0502020204030203" pitchFamily="34" charset="0"/>
              </a:rPr>
              <a:t>.</a:t>
            </a:r>
            <a:endParaRPr lang="en-US" sz="2800" b="1" i="0" dirty="0">
              <a:solidFill>
                <a:srgbClr val="666666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8704AE-8CE4-4F3B-8344-45A3A065CD17}"/>
              </a:ext>
            </a:extLst>
          </p:cNvPr>
          <p:cNvSpPr/>
          <p:nvPr/>
        </p:nvSpPr>
        <p:spPr>
          <a:xfrm>
            <a:off x="5664200" y="2057400"/>
            <a:ext cx="5029200" cy="3786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5222" y="97068"/>
            <a:ext cx="8925154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0" b="1" dirty="0" smtClean="0">
                <a:solidFill>
                  <a:srgbClr val="002060"/>
                </a:solidFill>
                <a:latin typeface="Lato" panose="020F0502020204030203" pitchFamily="34" charset="0"/>
              </a:rPr>
              <a:t>One possible solution…</a:t>
            </a:r>
            <a:endParaRPr lang="en-US" sz="3200" b="1" dirty="0">
              <a:solidFill>
                <a:srgbClr val="002060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60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25B9848B-2109-4B34-B258-53A16A138B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-1858806" y="3687108"/>
            <a:ext cx="1533081" cy="1439659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95FA94BC-894A-4D31-BA45-FFF6E934CA5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-1734025" y="1825625"/>
            <a:ext cx="1283517" cy="132556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EB8765E-5E7F-478F-836F-A283EDA3D783}"/>
              </a:ext>
            </a:extLst>
          </p:cNvPr>
          <p:cNvGrpSpPr/>
          <p:nvPr/>
        </p:nvGrpSpPr>
        <p:grpSpPr>
          <a:xfrm>
            <a:off x="3794133" y="-323850"/>
            <a:ext cx="4082879" cy="6546850"/>
            <a:chOff x="3260733" y="-724503"/>
            <a:chExt cx="4082879" cy="692845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89E7CF8-F830-4D90-9AF5-838520D3DCBE}"/>
                </a:ext>
              </a:extLst>
            </p:cNvPr>
            <p:cNvGrpSpPr/>
            <p:nvPr/>
          </p:nvGrpSpPr>
          <p:grpSpPr>
            <a:xfrm>
              <a:off x="3260733" y="529212"/>
              <a:ext cx="4082879" cy="5674738"/>
              <a:chOff x="3260733" y="529212"/>
              <a:chExt cx="4082879" cy="5674738"/>
            </a:xfrm>
          </p:grpSpPr>
          <p:pic>
            <p:nvPicPr>
              <p:cNvPr id="20" name="Picture 19" descr="A close up of electronics&#10;&#10;Description automatically generated">
                <a:extLst>
                  <a:ext uri="{FF2B5EF4-FFF2-40B4-BE49-F238E27FC236}">
                    <a16:creationId xmlns:a16="http://schemas.microsoft.com/office/drawing/2014/main" id="{F0792A4F-E9EE-449B-A70B-D335566616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xmlns="" r:id="rId8"/>
                  </a:ext>
                </a:extLst>
              </a:blip>
              <a:srcRect t="29235" r="31434"/>
              <a:stretch/>
            </p:blipFill>
            <p:spPr>
              <a:xfrm>
                <a:off x="3818130" y="2565399"/>
                <a:ext cx="3525482" cy="3638551"/>
              </a:xfrm>
              <a:prstGeom prst="rect">
                <a:avLst/>
              </a:prstGeom>
            </p:spPr>
          </p:pic>
          <p:pic>
            <p:nvPicPr>
              <p:cNvPr id="22" name="Picture 21" descr="A close up of electronics&#10;&#10;Description automatically generated">
                <a:extLst>
                  <a:ext uri="{FF2B5EF4-FFF2-40B4-BE49-F238E27FC236}">
                    <a16:creationId xmlns:a16="http://schemas.microsoft.com/office/drawing/2014/main" id="{E4D1BE96-3B7C-4489-AEED-8E0EF34846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xmlns="" r:id="rId8"/>
                  </a:ext>
                </a:extLst>
              </a:blip>
              <a:srcRect l="68278" t="43785" b="1"/>
              <a:stretch/>
            </p:blipFill>
            <p:spPr>
              <a:xfrm>
                <a:off x="3260733" y="529212"/>
                <a:ext cx="1631060" cy="2890421"/>
              </a:xfrm>
              <a:prstGeom prst="rect">
                <a:avLst/>
              </a:prstGeom>
            </p:spPr>
          </p:pic>
        </p:grpSp>
        <p:pic>
          <p:nvPicPr>
            <p:cNvPr id="19" name="Picture 18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1D78FE1C-B3C8-4C87-88D8-C0037E7B9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8"/>
                </a:ext>
              </a:extLst>
            </a:blip>
            <a:srcRect l="68278" t="-9840" b="57351"/>
            <a:stretch/>
          </p:blipFill>
          <p:spPr>
            <a:xfrm>
              <a:off x="5361436" y="-724503"/>
              <a:ext cx="1631060" cy="269892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F4FEC48-C487-4F27-9B5D-D19D21D5525E}"/>
              </a:ext>
            </a:extLst>
          </p:cNvPr>
          <p:cNvSpPr txBox="1"/>
          <p:nvPr/>
        </p:nvSpPr>
        <p:spPr>
          <a:xfrm>
            <a:off x="6150373" y="4586729"/>
            <a:ext cx="2526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Broker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7581B-6AA7-4492-AACA-284437F4DFB5}"/>
              </a:ext>
            </a:extLst>
          </p:cNvPr>
          <p:cNvSpPr txBox="1"/>
          <p:nvPr/>
        </p:nvSpPr>
        <p:spPr>
          <a:xfrm>
            <a:off x="2531120" y="2648235"/>
            <a:ext cx="2526410" cy="10772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dirty="0"/>
              <a:t>Client Controller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9D0F0DC-806D-4A78-A7F4-EFEA025D4B4A}"/>
              </a:ext>
            </a:extLst>
          </p:cNvPr>
          <p:cNvSpPr txBox="1">
            <a:spLocks/>
          </p:cNvSpPr>
          <p:nvPr/>
        </p:nvSpPr>
        <p:spPr>
          <a:xfrm>
            <a:off x="324740" y="139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Testing with Mocks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DD6CD95-2E16-4663-966A-BD2F59E45EB1}"/>
              </a:ext>
            </a:extLst>
          </p:cNvPr>
          <p:cNvSpPr/>
          <p:nvPr/>
        </p:nvSpPr>
        <p:spPr>
          <a:xfrm>
            <a:off x="2516146" y="4310307"/>
            <a:ext cx="3525482" cy="242508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509FD-4CBF-416F-BFC0-9FA60C5FA5CA}"/>
              </a:ext>
            </a:extLst>
          </p:cNvPr>
          <p:cNvSpPr/>
          <p:nvPr/>
        </p:nvSpPr>
        <p:spPr>
          <a:xfrm>
            <a:off x="5582540" y="-119845"/>
            <a:ext cx="3525482" cy="242508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F456A7-9BD2-4606-BF7F-2368D2E6FCB1}"/>
              </a:ext>
            </a:extLst>
          </p:cNvPr>
          <p:cNvCxnSpPr>
            <a:cxnSpLocks/>
          </p:cNvCxnSpPr>
          <p:nvPr/>
        </p:nvCxnSpPr>
        <p:spPr>
          <a:xfrm flipV="1">
            <a:off x="5314641" y="2025416"/>
            <a:ext cx="704979" cy="462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7C0767-C536-4DB9-8642-E85F266BB371}"/>
              </a:ext>
            </a:extLst>
          </p:cNvPr>
          <p:cNvCxnSpPr>
            <a:cxnSpLocks/>
          </p:cNvCxnSpPr>
          <p:nvPr/>
        </p:nvCxnSpPr>
        <p:spPr>
          <a:xfrm flipH="1">
            <a:off x="4705353" y="3495196"/>
            <a:ext cx="281577" cy="93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EC0B0E-A5F6-4093-9089-3329ECC10B27}"/>
              </a:ext>
            </a:extLst>
          </p:cNvPr>
          <p:cNvCxnSpPr>
            <a:cxnSpLocks/>
          </p:cNvCxnSpPr>
          <p:nvPr/>
        </p:nvCxnSpPr>
        <p:spPr>
          <a:xfrm flipH="1" flipV="1">
            <a:off x="5314642" y="3046268"/>
            <a:ext cx="609908" cy="274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EE2F4AB-0C52-4AC7-BF8C-722CF4F5B1D2}"/>
              </a:ext>
            </a:extLst>
          </p:cNvPr>
          <p:cNvSpPr txBox="1">
            <a:spLocks/>
          </p:cNvSpPr>
          <p:nvPr/>
        </p:nvSpPr>
        <p:spPr>
          <a:xfrm>
            <a:off x="838200" y="184221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18C8C2-5C59-4265-8883-B68BE51E3ECB}"/>
              </a:ext>
            </a:extLst>
          </p:cNvPr>
          <p:cNvSpPr txBox="1"/>
          <p:nvPr/>
        </p:nvSpPr>
        <p:spPr>
          <a:xfrm>
            <a:off x="7336633" y="3244072"/>
            <a:ext cx="2526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Broker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08945F-445B-469F-BBB5-4731EB859DD5}"/>
              </a:ext>
            </a:extLst>
          </p:cNvPr>
          <p:cNvSpPr txBox="1"/>
          <p:nvPr/>
        </p:nvSpPr>
        <p:spPr>
          <a:xfrm>
            <a:off x="1997734" y="5192871"/>
            <a:ext cx="2526410" cy="10772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dirty="0"/>
              <a:t>Credit Line Increase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167926-40DC-43B4-BE9B-D757327B18D5}"/>
              </a:ext>
            </a:extLst>
          </p:cNvPr>
          <p:cNvGrpSpPr/>
          <p:nvPr/>
        </p:nvGrpSpPr>
        <p:grpSpPr>
          <a:xfrm>
            <a:off x="6075967" y="211849"/>
            <a:ext cx="2521332" cy="2374670"/>
            <a:chOff x="8830639" y="-14919"/>
            <a:chExt cx="3903852" cy="373658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ABA54B9-6FD4-4A8A-893F-21E723945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70000"/>
            </a:blip>
            <a:stretch>
              <a:fillRect/>
            </a:stretch>
          </p:blipFill>
          <p:spPr>
            <a:xfrm>
              <a:off x="8977435" y="731187"/>
              <a:ext cx="3133333" cy="2990476"/>
            </a:xfrm>
            <a:prstGeom prst="flowChartConnector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40A1EE-6B5C-4391-9F24-624532DB7A3B}"/>
                </a:ext>
              </a:extLst>
            </p:cNvPr>
            <p:cNvSpPr txBox="1"/>
            <p:nvPr/>
          </p:nvSpPr>
          <p:spPr>
            <a:xfrm>
              <a:off x="8830639" y="-14919"/>
              <a:ext cx="3903852" cy="16950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2800" dirty="0" err="1">
                  <a:solidFill>
                    <a:sysClr val="windowText" lastClr="000000"/>
                  </a:solidFill>
                </a:rPr>
                <a:t>WireMockStub</a:t>
              </a:r>
              <a:endParaRPr lang="en-US" sz="3600" dirty="0">
                <a:solidFill>
                  <a:sysClr val="windowText" lastClr="000000"/>
                </a:solidFill>
              </a:endParaRPr>
            </a:p>
            <a:p>
              <a:endParaRPr lang="en-US" sz="3600" dirty="0"/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DC539E1-169E-4533-960D-E71D7055BA0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4543318" y="4796660"/>
            <a:ext cx="2023686" cy="190050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41694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500DA2B-3F53-4075-AE09-B7E5418982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4981" y="1148189"/>
            <a:ext cx="11822037" cy="143116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"ae7f4f91-0e0e-45ba-8aa9-3d84bc8ccb12"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"request"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"/request-credit-increase"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"method"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"POST"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"headers"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"matches"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"application/json.*"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bodyPatterns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matchesJsonPath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"$[?(@.['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currentCreditLine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'] =~ /-?(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d*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d+)/)]"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},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matchesJsonPath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"$[?(@.['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increaseAmount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'] =~ /-?(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d*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d+)/)]"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},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matchesJsonPath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"$[?(@.['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'] == 1)]"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]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"response"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"status"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"body"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"{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2019-08-14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:{{{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jsonPath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request.body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'$.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'}}} 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denialReason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:null,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increaseAmount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:20000}"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"headers"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"transformers"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"response-template"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"ae7f4f91-0e0e-45ba-8aa9-3d84bc8ccb12"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FAFC0-E1B8-4B4F-BC0A-D1F5B9A2A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0" y="-13427"/>
            <a:ext cx="12157202" cy="86136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US" dirty="0"/>
              <a:t>	Client Stub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30406E-5A61-438C-9E74-EAE6BF6C6121}"/>
              </a:ext>
            </a:extLst>
          </p:cNvPr>
          <p:cNvGrpSpPr/>
          <p:nvPr/>
        </p:nvGrpSpPr>
        <p:grpSpPr>
          <a:xfrm>
            <a:off x="150507" y="275348"/>
            <a:ext cx="11662387" cy="4337445"/>
            <a:chOff x="150507" y="275348"/>
            <a:chExt cx="11662387" cy="4337445"/>
          </a:xfrm>
        </p:grpSpPr>
        <p:sp>
          <p:nvSpPr>
            <p:cNvPr id="6" name="Callout: Line with Border and Accent Bar 5">
              <a:extLst>
                <a:ext uri="{FF2B5EF4-FFF2-40B4-BE49-F238E27FC236}">
                  <a16:creationId xmlns:a16="http://schemas.microsoft.com/office/drawing/2014/main" id="{68AB5E60-8947-4247-BFE6-893E98CFC8CC}"/>
                </a:ext>
              </a:extLst>
            </p:cNvPr>
            <p:cNvSpPr/>
            <p:nvPr/>
          </p:nvSpPr>
          <p:spPr>
            <a:xfrm>
              <a:off x="6982606" y="275348"/>
              <a:ext cx="4513288" cy="1196732"/>
            </a:xfrm>
            <a:prstGeom prst="accentBorderCallout1">
              <a:avLst>
                <a:gd name="adj1" fmla="val 18750"/>
                <a:gd name="adj2" fmla="val -8333"/>
                <a:gd name="adj3" fmla="val 187737"/>
                <a:gd name="adj4" fmla="val -4177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/>
              </a:r>
              <a:br>
                <a:rPr lang="en-US" sz="3600" dirty="0"/>
              </a:br>
              <a:r>
                <a:rPr lang="en-US" sz="3600" dirty="0"/>
                <a:t>Requests regex map to consumer endpoints </a:t>
              </a:r>
            </a:p>
            <a:p>
              <a:pPr algn="ctr"/>
              <a:endParaRPr lang="en-US" sz="36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28704AE-8CE4-4F3B-8344-45A3A065CD17}"/>
                </a:ext>
              </a:extLst>
            </p:cNvPr>
            <p:cNvSpPr/>
            <p:nvPr/>
          </p:nvSpPr>
          <p:spPr>
            <a:xfrm>
              <a:off x="150507" y="1521308"/>
              <a:ext cx="11662387" cy="30914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915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0.00026 -1.246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6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1.24629 L -0.00026 -0.5715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D3216-D490-472F-869A-2DF162621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0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But who makes sure the ever-changing stubs remain in sync?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DA079-9C85-4493-8D8E-12A3815D93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1"/>
          <a:stretch/>
        </p:blipFill>
        <p:spPr>
          <a:xfrm>
            <a:off x="1280160" y="1325879"/>
            <a:ext cx="8342369" cy="486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6C4F669-8EA3-47B6-BEFF-3B4ED8EFF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83" b="10283"/>
          <a:stretch/>
        </p:blipFill>
        <p:spPr bwMode="auto">
          <a:xfrm rot="900000">
            <a:off x="2239282" y="221749"/>
            <a:ext cx="10149183" cy="64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546BD7-684F-49C1-AB1A-1754DFD45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  <a:ea typeface="+mn-ea"/>
                <a:cs typeface="+mn-cs"/>
              </a:rPr>
              <a:t>Contracts to the Rescue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37683-385B-448A-89A2-CE16153B7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2366682"/>
            <a:ext cx="11567160" cy="326922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2400"/>
              </a:spcBef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contract (aka “Pact”) gives the consumer the certainty that the stubs that you use were created by the service that you call. </a:t>
            </a:r>
          </a:p>
          <a:p>
            <a:pPr>
              <a:spcBef>
                <a:spcPts val="2400"/>
              </a:spcBef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can use them, it means that they were tested against the producer’s side. In short, you can trust those stubs.</a:t>
            </a:r>
          </a:p>
        </p:txBody>
      </p:sp>
    </p:spTree>
    <p:extLst>
      <p:ext uri="{BB962C8B-B14F-4D97-AF65-F5344CB8AC3E}">
        <p14:creationId xmlns:p14="http://schemas.microsoft.com/office/powerpoint/2010/main" val="426948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25FB7E-C70B-44E9-922A-41644A8B5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8F69EE-C0AB-4C86-867F-326E9B748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2425"/>
            <a:ext cx="3522785" cy="1325563"/>
          </a:xfrm>
        </p:spPr>
        <p:txBody>
          <a:bodyPr/>
          <a:lstStyle/>
          <a:p>
            <a:r>
              <a:rPr lang="en-US" dirty="0"/>
              <a:t>Contracts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E48FB-C36E-4B52-A04C-68005BDFB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05" y="787527"/>
            <a:ext cx="11682832" cy="435133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Defines all interactions 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between 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consumer 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and 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provider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Includes request, response, protocol, headers, bodies, parameters 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…</a:t>
            </a:r>
            <a:endParaRPr lang="en-US" sz="3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Consumer</a:t>
            </a:r>
          </a:p>
          <a:p>
            <a:pPr lvl="1"/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Regular expressions 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match 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contract request to stub endpoints.</a:t>
            </a:r>
          </a:p>
          <a:p>
            <a:pPr lvl="1"/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Stub runner returns predefined responses in consumer tests.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Provider</a:t>
            </a:r>
          </a:p>
          <a:p>
            <a:pPr lvl="1"/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Contract defines actual “Producer” values as inputs, and “Consumer” Regex for testing results.</a:t>
            </a:r>
          </a:p>
        </p:txBody>
      </p:sp>
    </p:spTree>
    <p:extLst>
      <p:ext uri="{BB962C8B-B14F-4D97-AF65-F5344CB8AC3E}">
        <p14:creationId xmlns:p14="http://schemas.microsoft.com/office/powerpoint/2010/main" val="359795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11731</TotalTime>
  <Words>887</Words>
  <Application>Microsoft Office PowerPoint</Application>
  <PresentationFormat>Widescreen</PresentationFormat>
  <Paragraphs>163</Paragraphs>
  <Slides>21</Slides>
  <Notes>10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Lato</vt:lpstr>
      <vt:lpstr>Arial</vt:lpstr>
      <vt:lpstr>Bodoni MT</vt:lpstr>
      <vt:lpstr>Calibri</vt:lpstr>
      <vt:lpstr>Calibri Light</vt:lpstr>
      <vt:lpstr>Comic Sans MS</vt:lpstr>
      <vt:lpstr>Courier New</vt:lpstr>
      <vt:lpstr>Wingdings</vt:lpstr>
      <vt:lpstr>Office Theme</vt:lpstr>
      <vt:lpstr>PowerPoint Presentation</vt:lpstr>
      <vt:lpstr>PowerPoint Presentation</vt:lpstr>
      <vt:lpstr>Challenges of Testing Services</vt:lpstr>
      <vt:lpstr>PowerPoint Presentation</vt:lpstr>
      <vt:lpstr>PowerPoint Presentation</vt:lpstr>
      <vt:lpstr> Client Stub</vt:lpstr>
      <vt:lpstr>PowerPoint Presentation</vt:lpstr>
      <vt:lpstr>Contracts to the Rescue</vt:lpstr>
      <vt:lpstr>Contracts</vt:lpstr>
      <vt:lpstr>Consumer Driven Contracts - Contracts Live in the Provider repo</vt:lpstr>
      <vt:lpstr>Consumer Driven Contracts Workflow</vt:lpstr>
      <vt:lpstr>Spring Cloud Contract</vt:lpstr>
      <vt:lpstr>PowerPoint Presentation</vt:lpstr>
      <vt:lpstr>Provider Generated Test</vt:lpstr>
      <vt:lpstr>Automated Tests</vt:lpstr>
      <vt:lpstr>PowerPoint Presentation</vt:lpstr>
      <vt:lpstr>PowerPoint Presentation</vt:lpstr>
      <vt:lpstr>PowerPoint Presentation</vt:lpstr>
      <vt:lpstr>PowerPoint Presentation</vt:lpstr>
      <vt:lpstr>Provider vs. Consumer-Driven Contracts</vt:lpstr>
      <vt:lpstr>USEFUL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Driven Contracts with Spring Cloud Contracts</dc:title>
  <dc:creator>Victor Grazi</dc:creator>
  <cp:lastModifiedBy>Grazi, Victor (IT/US)</cp:lastModifiedBy>
  <cp:revision>76</cp:revision>
  <dcterms:created xsi:type="dcterms:W3CDTF">2019-07-16T22:38:31Z</dcterms:created>
  <dcterms:modified xsi:type="dcterms:W3CDTF">2019-11-24T03:00:45Z</dcterms:modified>
</cp:coreProperties>
</file>